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6" r:id="rId10"/>
    <p:sldId id="265" r:id="rId11"/>
    <p:sldId id="267" r:id="rId12"/>
    <p:sldId id="268" r:id="rId13"/>
    <p:sldId id="269" r:id="rId14"/>
    <p:sldId id="270" r:id="rId15"/>
    <p:sldId id="27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p:restoredTop sz="94304"/>
  </p:normalViewPr>
  <p:slideViewPr>
    <p:cSldViewPr>
      <p:cViewPr varScale="1">
        <p:scale>
          <a:sx n="70" d="100"/>
          <a:sy n="70" d="100"/>
        </p:scale>
        <p:origin x="181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C3A8969-3950-7B4F-A43E-84D44E1D0E11}" type="slidenum">
              <a:rPr lang="en-US" altLang="en-US"/>
              <a:pPr/>
              <a:t>‹#›</a:t>
            </a:fld>
            <a:endParaRPr lang="en-US" altLang="en-US"/>
          </a:p>
        </p:txBody>
      </p:sp>
    </p:spTree>
    <p:extLst>
      <p:ext uri="{BB962C8B-B14F-4D97-AF65-F5344CB8AC3E}">
        <p14:creationId xmlns:p14="http://schemas.microsoft.com/office/powerpoint/2010/main" val="16432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9E1061-DC9D-4D42-9C67-4905C4267A71}" type="slidenum">
              <a:rPr lang="en-US" altLang="en-US"/>
              <a:pPr/>
              <a:t>‹#›</a:t>
            </a:fld>
            <a:endParaRPr lang="en-US" altLang="en-US"/>
          </a:p>
        </p:txBody>
      </p:sp>
    </p:spTree>
    <p:extLst>
      <p:ext uri="{BB962C8B-B14F-4D97-AF65-F5344CB8AC3E}">
        <p14:creationId xmlns:p14="http://schemas.microsoft.com/office/powerpoint/2010/main" val="2903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63E4079-71D5-FE4E-B463-7D405AD6E556}" type="slidenum">
              <a:rPr lang="en-US" altLang="en-US"/>
              <a:pPr/>
              <a:t>‹#›</a:t>
            </a:fld>
            <a:endParaRPr lang="en-US" altLang="en-US"/>
          </a:p>
        </p:txBody>
      </p:sp>
    </p:spTree>
    <p:extLst>
      <p:ext uri="{BB962C8B-B14F-4D97-AF65-F5344CB8AC3E}">
        <p14:creationId xmlns:p14="http://schemas.microsoft.com/office/powerpoint/2010/main" val="46494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46365FE-8382-B54D-A641-BB650ABBFC37}" type="slidenum">
              <a:rPr lang="en-US" altLang="en-US"/>
              <a:pPr/>
              <a:t>‹#›</a:t>
            </a:fld>
            <a:endParaRPr lang="en-US" altLang="en-US"/>
          </a:p>
        </p:txBody>
      </p:sp>
    </p:spTree>
    <p:extLst>
      <p:ext uri="{BB962C8B-B14F-4D97-AF65-F5344CB8AC3E}">
        <p14:creationId xmlns:p14="http://schemas.microsoft.com/office/powerpoint/2010/main" val="12517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CAD207-9FF3-5B45-9698-75ACE82A596D}" type="slidenum">
              <a:rPr lang="en-US" altLang="en-US"/>
              <a:pPr/>
              <a:t>‹#›</a:t>
            </a:fld>
            <a:endParaRPr lang="en-US" altLang="en-US"/>
          </a:p>
        </p:txBody>
      </p:sp>
    </p:spTree>
    <p:extLst>
      <p:ext uri="{BB962C8B-B14F-4D97-AF65-F5344CB8AC3E}">
        <p14:creationId xmlns:p14="http://schemas.microsoft.com/office/powerpoint/2010/main" val="148955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A86A4C-3A09-7949-87BE-D8143A90AF1C}" type="slidenum">
              <a:rPr lang="en-US" altLang="en-US"/>
              <a:pPr/>
              <a:t>‹#›</a:t>
            </a:fld>
            <a:endParaRPr lang="en-US" altLang="en-US"/>
          </a:p>
        </p:txBody>
      </p:sp>
    </p:spTree>
    <p:extLst>
      <p:ext uri="{BB962C8B-B14F-4D97-AF65-F5344CB8AC3E}">
        <p14:creationId xmlns:p14="http://schemas.microsoft.com/office/powerpoint/2010/main" val="166174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226E8CA-454A-3F4C-AAF4-51B83C98845F}" type="slidenum">
              <a:rPr lang="en-US" altLang="en-US"/>
              <a:pPr/>
              <a:t>‹#›</a:t>
            </a:fld>
            <a:endParaRPr lang="en-US" altLang="en-US"/>
          </a:p>
        </p:txBody>
      </p:sp>
    </p:spTree>
    <p:extLst>
      <p:ext uri="{BB962C8B-B14F-4D97-AF65-F5344CB8AC3E}">
        <p14:creationId xmlns:p14="http://schemas.microsoft.com/office/powerpoint/2010/main" val="869956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49D453F-C9A1-CB46-A5AE-C408DB9F02F5}" type="slidenum">
              <a:rPr lang="en-US" altLang="en-US"/>
              <a:pPr/>
              <a:t>‹#›</a:t>
            </a:fld>
            <a:endParaRPr lang="en-US" altLang="en-US"/>
          </a:p>
        </p:txBody>
      </p:sp>
    </p:spTree>
    <p:extLst>
      <p:ext uri="{BB962C8B-B14F-4D97-AF65-F5344CB8AC3E}">
        <p14:creationId xmlns:p14="http://schemas.microsoft.com/office/powerpoint/2010/main" val="128706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4F943D5-0E3D-D645-B71E-C39AC5B4D7AB}" type="slidenum">
              <a:rPr lang="en-US" altLang="en-US"/>
              <a:pPr/>
              <a:t>‹#›</a:t>
            </a:fld>
            <a:endParaRPr lang="en-US" altLang="en-US"/>
          </a:p>
        </p:txBody>
      </p:sp>
    </p:spTree>
    <p:extLst>
      <p:ext uri="{BB962C8B-B14F-4D97-AF65-F5344CB8AC3E}">
        <p14:creationId xmlns:p14="http://schemas.microsoft.com/office/powerpoint/2010/main" val="13242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F33FC72-74DD-E645-A576-084D92D87260}" type="slidenum">
              <a:rPr lang="en-US" altLang="en-US"/>
              <a:pPr/>
              <a:t>‹#›</a:t>
            </a:fld>
            <a:endParaRPr lang="en-US" altLang="en-US"/>
          </a:p>
        </p:txBody>
      </p:sp>
    </p:spTree>
    <p:extLst>
      <p:ext uri="{BB962C8B-B14F-4D97-AF65-F5344CB8AC3E}">
        <p14:creationId xmlns:p14="http://schemas.microsoft.com/office/powerpoint/2010/main" val="91131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83E6222-0B3E-D246-927B-8DD3CBA87024}" type="slidenum">
              <a:rPr lang="en-US" altLang="en-US"/>
              <a:pPr/>
              <a:t>‹#›</a:t>
            </a:fld>
            <a:endParaRPr lang="en-US" altLang="en-US"/>
          </a:p>
        </p:txBody>
      </p:sp>
    </p:spTree>
    <p:extLst>
      <p:ext uri="{BB962C8B-B14F-4D97-AF65-F5344CB8AC3E}">
        <p14:creationId xmlns:p14="http://schemas.microsoft.com/office/powerpoint/2010/main" val="5721699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957CF217-E6FD-444F-931B-1B7628B4BA7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cp_726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772400" cy="51816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838200" y="0"/>
            <a:ext cx="7772400" cy="1470025"/>
          </a:xfrm>
        </p:spPr>
        <p:txBody>
          <a:bodyPr anchor="ctr"/>
          <a:lstStyle/>
          <a:p>
            <a:r>
              <a:rPr lang="en-US" altLang="en-US" sz="5400">
                <a:latin typeface="GothicE" charset="0"/>
              </a:rPr>
              <a:t>Tottlebank Church</a:t>
            </a:r>
          </a:p>
        </p:txBody>
      </p:sp>
      <p:sp>
        <p:nvSpPr>
          <p:cNvPr id="2051" name="Rectangle 3"/>
          <p:cNvSpPr>
            <a:spLocks noGrp="1" noChangeArrowheads="1"/>
          </p:cNvSpPr>
          <p:nvPr>
            <p:ph type="subTitle" idx="1"/>
          </p:nvPr>
        </p:nvSpPr>
        <p:spPr>
          <a:xfrm>
            <a:off x="1295400" y="1524000"/>
            <a:ext cx="7162800" cy="1752600"/>
          </a:xfrm>
        </p:spPr>
        <p:txBody>
          <a:bodyPr/>
          <a:lstStyle/>
          <a:p>
            <a:pPr>
              <a:lnSpc>
                <a:spcPct val="90000"/>
              </a:lnSpc>
              <a:spcBef>
                <a:spcPct val="15000"/>
              </a:spcBef>
            </a:pPr>
            <a:r>
              <a:rPr lang="en-US" altLang="en-US" sz="3200">
                <a:latin typeface="GothicE" charset="0"/>
              </a:rPr>
              <a:t>        A Church of Christ </a:t>
            </a:r>
          </a:p>
          <a:p>
            <a:pPr>
              <a:lnSpc>
                <a:spcPct val="90000"/>
              </a:lnSpc>
              <a:spcBef>
                <a:spcPct val="15000"/>
              </a:spcBef>
            </a:pPr>
            <a:r>
              <a:rPr lang="en-US" altLang="en-US" sz="3200">
                <a:latin typeface="GothicE" charset="0"/>
              </a:rPr>
              <a:t>-Early As 1669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Dcp_724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1" name="Rectangle 3"/>
          <p:cNvSpPr>
            <a:spLocks noGrp="1" noChangeArrowheads="1"/>
          </p:cNvSpPr>
          <p:nvPr>
            <p:ph type="title"/>
          </p:nvPr>
        </p:nvSpPr>
        <p:spPr>
          <a:xfrm>
            <a:off x="1676400" y="76200"/>
            <a:ext cx="6400800" cy="838200"/>
          </a:xfrm>
          <a:solidFill>
            <a:schemeClr val="bg2">
              <a:alpha val="17999"/>
            </a:schemeClr>
          </a:solidFill>
        </p:spPr>
        <p:txBody>
          <a:bodyPr/>
          <a:lstStyle/>
          <a:p>
            <a:r>
              <a:rPr lang="en-US" altLang="en-US">
                <a:solidFill>
                  <a:srgbClr val="FFFF00"/>
                </a:solidFill>
                <a:effectLst>
                  <a:outerShdw blurRad="38100" dist="38100" dir="2700000" algn="tl">
                    <a:srgbClr val="000000"/>
                  </a:outerShdw>
                </a:effectLst>
              </a:rPr>
              <a:t>Outside Influences</a:t>
            </a:r>
          </a:p>
        </p:txBody>
      </p:sp>
      <p:sp>
        <p:nvSpPr>
          <p:cNvPr id="12292" name="Rectangle 4"/>
          <p:cNvSpPr>
            <a:spLocks noGrp="1" noChangeArrowheads="1"/>
          </p:cNvSpPr>
          <p:nvPr>
            <p:ph type="body" idx="1"/>
          </p:nvPr>
        </p:nvSpPr>
        <p:spPr>
          <a:xfrm>
            <a:off x="457200" y="1066800"/>
            <a:ext cx="8229600" cy="4267200"/>
          </a:xfrm>
          <a:solidFill>
            <a:schemeClr val="bg2">
              <a:alpha val="48000"/>
            </a:schemeClr>
          </a:solidFill>
          <a:ln/>
        </p:spPr>
        <p:txBody>
          <a:bodyPr/>
          <a:lstStyle/>
          <a:p>
            <a:r>
              <a:rPr lang="en-US" altLang="en-US" sz="4400">
                <a:solidFill>
                  <a:srgbClr val="FFFF00"/>
                </a:solidFill>
                <a:effectLst>
                  <a:outerShdw blurRad="38100" dist="38100" dir="2700000" algn="tl">
                    <a:srgbClr val="000000"/>
                  </a:outerShdw>
                </a:effectLst>
              </a:rPr>
              <a:t>1695 — London Minister, David Crossley introduced Baptist Theology, and the church became identified as a Baptist church, and is so to the present.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fade">
                                      <p:cBhvr>
                                        <p:cTn id="7" dur="2000"/>
                                        <p:tgtEl>
                                          <p:spTgt spid="1229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2">
                                            <p:bg/>
                                          </p:spTgt>
                                        </p:tgtEl>
                                        <p:attrNameLst>
                                          <p:attrName>style.visibility</p:attrName>
                                        </p:attrNameLst>
                                      </p:cBhvr>
                                      <p:to>
                                        <p:strVal val="visible"/>
                                      </p:to>
                                    </p:set>
                                    <p:animEffect transition="in" filter="fade">
                                      <p:cBhvr>
                                        <p:cTn id="10" dur="2000"/>
                                        <p:tgtEl>
                                          <p:spTgt spid="1229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bldLvl="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Kirkby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3"/>
          <p:cNvSpPr>
            <a:spLocks noGrp="1" noChangeArrowheads="1"/>
          </p:cNvSpPr>
          <p:nvPr>
            <p:ph type="title"/>
          </p:nvPr>
        </p:nvSpPr>
        <p:spPr>
          <a:xfrm>
            <a:off x="1066800" y="76200"/>
            <a:ext cx="7010400" cy="838200"/>
          </a:xfrm>
          <a:solidFill>
            <a:schemeClr val="bg2">
              <a:alpha val="17999"/>
            </a:schemeClr>
          </a:solidFill>
        </p:spPr>
        <p:txBody>
          <a:bodyPr/>
          <a:lstStyle/>
          <a:p>
            <a:r>
              <a:rPr lang="en-US" altLang="en-US">
                <a:solidFill>
                  <a:srgbClr val="FFFF00"/>
                </a:solidFill>
                <a:effectLst>
                  <a:outerShdw blurRad="38100" dist="38100" dir="2700000" algn="tl">
                    <a:srgbClr val="000000"/>
                  </a:outerShdw>
                </a:effectLst>
              </a:rPr>
              <a:t>The Kirkby Church Planted</a:t>
            </a:r>
          </a:p>
        </p:txBody>
      </p:sp>
      <p:sp>
        <p:nvSpPr>
          <p:cNvPr id="16388" name="Rectangle 4"/>
          <p:cNvSpPr>
            <a:spLocks noGrp="1" noChangeArrowheads="1"/>
          </p:cNvSpPr>
          <p:nvPr>
            <p:ph type="body" idx="1"/>
          </p:nvPr>
        </p:nvSpPr>
        <p:spPr>
          <a:xfrm>
            <a:off x="457200" y="2743200"/>
            <a:ext cx="8229600" cy="2819400"/>
          </a:xfrm>
          <a:solidFill>
            <a:schemeClr val="bg2">
              <a:alpha val="48000"/>
            </a:schemeClr>
          </a:solidFill>
          <a:ln/>
        </p:spPr>
        <p:txBody>
          <a:bodyPr/>
          <a:lstStyle/>
          <a:p>
            <a:r>
              <a:rPr lang="en-US" altLang="en-US" sz="4000">
                <a:solidFill>
                  <a:srgbClr val="FFFF00"/>
                </a:solidFill>
              </a:rPr>
              <a:t>The Tottlebank church planted a church near the west coast that for years remained in fellowship with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fade">
                                      <p:cBhvr>
                                        <p:cTn id="7" dur="2000"/>
                                        <p:tgtEl>
                                          <p:spTgt spid="1638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8">
                                            <p:bg/>
                                          </p:spTgt>
                                        </p:tgtEl>
                                        <p:attrNameLst>
                                          <p:attrName>style.visibility</p:attrName>
                                        </p:attrNameLst>
                                      </p:cBhvr>
                                      <p:to>
                                        <p:strVal val="visible"/>
                                      </p:to>
                                    </p:set>
                                    <p:animEffect transition="in" filter="fade">
                                      <p:cBhvr>
                                        <p:cTn id="10" dur="2000"/>
                                        <p:tgtEl>
                                          <p:spTgt spid="1638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bldLvl="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kirkby02"/>
          <p:cNvPicPr>
            <a:picLocks noChangeAspect="1" noChangeArrowheads="1"/>
          </p:cNvPicPr>
          <p:nvPr/>
        </p:nvPicPr>
        <p:blipFill>
          <a:blip r:embed="rId2">
            <a:extLst>
              <a:ext uri="{28A0092B-C50C-407E-A947-70E740481C1C}">
                <a14:useLocalDpi xmlns:a14="http://schemas.microsoft.com/office/drawing/2010/main" val="0"/>
              </a:ext>
            </a:extLst>
          </a:blip>
          <a:srcRect r="11111"/>
          <a:stretch>
            <a:fillRect/>
          </a:stretch>
        </p:blipFill>
        <p:spPr bwMode="auto">
          <a:xfrm>
            <a:off x="0" y="0"/>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3"/>
          <p:cNvSpPr>
            <a:spLocks noGrp="1" noChangeArrowheads="1"/>
          </p:cNvSpPr>
          <p:nvPr>
            <p:ph type="title"/>
          </p:nvPr>
        </p:nvSpPr>
        <p:spPr>
          <a:xfrm>
            <a:off x="1676400" y="76200"/>
            <a:ext cx="6400800" cy="838200"/>
          </a:xfrm>
          <a:solidFill>
            <a:schemeClr val="bg2">
              <a:alpha val="17999"/>
            </a:schemeClr>
          </a:solidFill>
        </p:spPr>
        <p:txBody>
          <a:bodyPr/>
          <a:lstStyle/>
          <a:p>
            <a:r>
              <a:rPr lang="en-US" altLang="en-US">
                <a:solidFill>
                  <a:srgbClr val="FFFF00"/>
                </a:solidFill>
                <a:effectLst>
                  <a:outerShdw blurRad="38100" dist="38100" dir="2700000" algn="tl">
                    <a:srgbClr val="000000"/>
                  </a:outerShdw>
                </a:effectLst>
              </a:rPr>
              <a:t>Kirkby Church of Christ</a:t>
            </a:r>
          </a:p>
        </p:txBody>
      </p:sp>
      <p:sp>
        <p:nvSpPr>
          <p:cNvPr id="17412" name="Rectangle 4"/>
          <p:cNvSpPr>
            <a:spLocks noGrp="1" noChangeArrowheads="1"/>
          </p:cNvSpPr>
          <p:nvPr>
            <p:ph type="body" idx="1"/>
          </p:nvPr>
        </p:nvSpPr>
        <p:spPr>
          <a:xfrm>
            <a:off x="457200" y="1295400"/>
            <a:ext cx="8229600" cy="3657600"/>
          </a:xfrm>
          <a:solidFill>
            <a:schemeClr val="bg2">
              <a:alpha val="48000"/>
            </a:schemeClr>
          </a:solidFill>
          <a:ln/>
        </p:spPr>
        <p:txBody>
          <a:bodyPr/>
          <a:lstStyle/>
          <a:p>
            <a:pPr>
              <a:lnSpc>
                <a:spcPct val="90000"/>
              </a:lnSpc>
            </a:pPr>
            <a:r>
              <a:rPr lang="en-US" altLang="en-US" sz="4000">
                <a:solidFill>
                  <a:srgbClr val="FFFF00"/>
                </a:solidFill>
              </a:rPr>
              <a:t>By 1824 a church after the ancient order was serving the Lord at Kirkby.</a:t>
            </a:r>
          </a:p>
          <a:p>
            <a:pPr>
              <a:lnSpc>
                <a:spcPct val="90000"/>
              </a:lnSpc>
            </a:pPr>
            <a:r>
              <a:rPr lang="en-US" altLang="en-US" sz="4000">
                <a:solidFill>
                  <a:srgbClr val="FFFF00"/>
                </a:solidFill>
              </a:rPr>
              <a:t>It was 30 years before any hear of Barton W. Stone or Alexander Campbell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fade">
                                      <p:cBhvr>
                                        <p:cTn id="7" dur="2000"/>
                                        <p:tgtEl>
                                          <p:spTgt spid="174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fade">
                                      <p:cBhvr>
                                        <p:cTn id="12" dur="2000"/>
                                        <p:tgtEl>
                                          <p:spTgt spid="1741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412">
                                            <p:bg/>
                                          </p:spTgt>
                                        </p:tgtEl>
                                        <p:attrNameLst>
                                          <p:attrName>style.visibility</p:attrName>
                                        </p:attrNameLst>
                                      </p:cBhvr>
                                      <p:to>
                                        <p:strVal val="visible"/>
                                      </p:to>
                                    </p:set>
                                    <p:animEffect transition="in" filter="fade">
                                      <p:cBhvr>
                                        <p:cTn id="15" dur="2000"/>
                                        <p:tgtEl>
                                          <p:spTgt spid="1741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bldLvl="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Kirkby03"/>
          <p:cNvPicPr>
            <a:picLocks noChangeAspect="1" noChangeArrowheads="1"/>
          </p:cNvPicPr>
          <p:nvPr/>
        </p:nvPicPr>
        <p:blipFill>
          <a:blip r:embed="rId2">
            <a:extLst>
              <a:ext uri="{28A0092B-C50C-407E-A947-70E740481C1C}">
                <a14:useLocalDpi xmlns:a14="http://schemas.microsoft.com/office/drawing/2010/main" val="0"/>
              </a:ext>
            </a:extLst>
          </a:blip>
          <a:srcRect r="11111"/>
          <a:stretch>
            <a:fillRect/>
          </a:stretch>
        </p:blipFill>
        <p:spPr bwMode="auto">
          <a:xfrm>
            <a:off x="0" y="0"/>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3"/>
          <p:cNvSpPr>
            <a:spLocks noGrp="1" noChangeArrowheads="1"/>
          </p:cNvSpPr>
          <p:nvPr>
            <p:ph type="title"/>
          </p:nvPr>
        </p:nvSpPr>
        <p:spPr>
          <a:xfrm>
            <a:off x="1676400" y="76200"/>
            <a:ext cx="6400800" cy="838200"/>
          </a:xfrm>
          <a:solidFill>
            <a:schemeClr val="bg2">
              <a:alpha val="17999"/>
            </a:schemeClr>
          </a:solidFill>
        </p:spPr>
        <p:txBody>
          <a:bodyPr/>
          <a:lstStyle/>
          <a:p>
            <a:r>
              <a:rPr lang="en-US" altLang="en-US">
                <a:solidFill>
                  <a:srgbClr val="FFFF00"/>
                </a:solidFill>
                <a:effectLst>
                  <a:outerShdw blurRad="38100" dist="38100" dir="2700000" algn="tl">
                    <a:srgbClr val="000000"/>
                  </a:outerShdw>
                </a:effectLst>
              </a:rPr>
              <a:t>Kirkby Part In Digression</a:t>
            </a:r>
          </a:p>
        </p:txBody>
      </p:sp>
      <p:sp>
        <p:nvSpPr>
          <p:cNvPr id="18436" name="Rectangle 4"/>
          <p:cNvSpPr>
            <a:spLocks noGrp="1" noChangeArrowheads="1"/>
          </p:cNvSpPr>
          <p:nvPr>
            <p:ph type="body" idx="1"/>
          </p:nvPr>
        </p:nvSpPr>
        <p:spPr>
          <a:xfrm>
            <a:off x="457200" y="1295400"/>
            <a:ext cx="8229600" cy="4419600"/>
          </a:xfrm>
          <a:solidFill>
            <a:schemeClr val="bg2">
              <a:alpha val="48000"/>
            </a:schemeClr>
          </a:solidFill>
          <a:ln/>
        </p:spPr>
        <p:txBody>
          <a:bodyPr/>
          <a:lstStyle/>
          <a:p>
            <a:r>
              <a:rPr lang="en-US" altLang="en-US" sz="3600">
                <a:solidFill>
                  <a:srgbClr val="FFFF00"/>
                </a:solidFill>
              </a:rPr>
              <a:t>When the battle over the instrument raged, the Kirkby church added the instrument to its services</a:t>
            </a:r>
          </a:p>
          <a:p>
            <a:r>
              <a:rPr lang="en-US" altLang="en-US" sz="3600">
                <a:solidFill>
                  <a:srgbClr val="FFFF00"/>
                </a:solidFill>
              </a:rPr>
              <a:t>Today Kirkby church is known as Wall End Christian Church. </a:t>
            </a:r>
          </a:p>
          <a:p>
            <a:r>
              <a:rPr lang="en-US" altLang="en-US" sz="3600">
                <a:solidFill>
                  <a:srgbClr val="FFFF00"/>
                </a:solidFill>
              </a:rPr>
              <a:t>It is the oldest continuous restoration church in Great Britain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2000"/>
                                        <p:tgtEl>
                                          <p:spTgt spid="184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fade">
                                      <p:cBhvr>
                                        <p:cTn id="12" dur="2000"/>
                                        <p:tgtEl>
                                          <p:spTgt spid="1843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6">
                                            <p:txEl>
                                              <p:pRg st="2" end="2"/>
                                            </p:txEl>
                                          </p:spTgt>
                                        </p:tgtEl>
                                        <p:attrNameLst>
                                          <p:attrName>style.visibility</p:attrName>
                                        </p:attrNameLst>
                                      </p:cBhvr>
                                      <p:to>
                                        <p:strVal val="visible"/>
                                      </p:to>
                                    </p:set>
                                    <p:animEffect transition="in" filter="fade">
                                      <p:cBhvr>
                                        <p:cTn id="17" dur="2000"/>
                                        <p:tgtEl>
                                          <p:spTgt spid="1843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436">
                                            <p:bg/>
                                          </p:spTgt>
                                        </p:tgtEl>
                                        <p:attrNameLst>
                                          <p:attrName>style.visibility</p:attrName>
                                        </p:attrNameLst>
                                      </p:cBhvr>
                                      <p:to>
                                        <p:strVal val="visible"/>
                                      </p:to>
                                    </p:set>
                                    <p:animEffect transition="in" filter="fade">
                                      <p:cBhvr>
                                        <p:cTn id="20" dur="2000"/>
                                        <p:tgtEl>
                                          <p:spTgt spid="1843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bldLvl="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Kirkby05"/>
          <p:cNvPicPr>
            <a:picLocks noChangeAspect="1" noChangeArrowheads="1"/>
          </p:cNvPicPr>
          <p:nvPr/>
        </p:nvPicPr>
        <p:blipFill>
          <a:blip r:embed="rId2">
            <a:extLst>
              <a:ext uri="{28A0092B-C50C-407E-A947-70E740481C1C}">
                <a14:useLocalDpi xmlns:a14="http://schemas.microsoft.com/office/drawing/2010/main" val="0"/>
              </a:ext>
            </a:extLst>
          </a:blip>
          <a:srcRect l="5185" r="5927"/>
          <a:stretch>
            <a:fillRect/>
          </a:stretch>
        </p:blipFill>
        <p:spPr bwMode="auto">
          <a:xfrm>
            <a:off x="0" y="0"/>
            <a:ext cx="9144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19459" name="Rectangle 3"/>
          <p:cNvSpPr>
            <a:spLocks noGrp="1" noChangeArrowheads="1"/>
          </p:cNvSpPr>
          <p:nvPr>
            <p:ph type="title"/>
          </p:nvPr>
        </p:nvSpPr>
        <p:spPr>
          <a:xfrm>
            <a:off x="1676400" y="76200"/>
            <a:ext cx="6400800" cy="838200"/>
          </a:xfrm>
          <a:solidFill>
            <a:schemeClr val="bg2">
              <a:alpha val="17999"/>
            </a:schemeClr>
          </a:solidFill>
        </p:spPr>
        <p:txBody>
          <a:bodyPr/>
          <a:lstStyle/>
          <a:p>
            <a:r>
              <a:rPr lang="en-US" altLang="en-US">
                <a:solidFill>
                  <a:srgbClr val="FFFF00"/>
                </a:solidFill>
                <a:effectLst>
                  <a:outerShdw blurRad="38100" dist="38100" dir="2700000" algn="tl">
                    <a:srgbClr val="000000"/>
                  </a:outerShdw>
                </a:effectLst>
              </a:rPr>
              <a:t>William Robinson</a:t>
            </a:r>
          </a:p>
        </p:txBody>
      </p:sp>
      <p:sp>
        <p:nvSpPr>
          <p:cNvPr id="19460" name="Rectangle 4"/>
          <p:cNvSpPr>
            <a:spLocks noGrp="1" noChangeArrowheads="1"/>
          </p:cNvSpPr>
          <p:nvPr>
            <p:ph type="body" idx="1"/>
          </p:nvPr>
        </p:nvSpPr>
        <p:spPr>
          <a:xfrm>
            <a:off x="457200" y="838200"/>
            <a:ext cx="8229600" cy="3352800"/>
          </a:xfrm>
          <a:solidFill>
            <a:schemeClr val="bg2">
              <a:alpha val="48000"/>
            </a:schemeClr>
          </a:solidFill>
          <a:ln/>
        </p:spPr>
        <p:txBody>
          <a:bodyPr/>
          <a:lstStyle/>
          <a:p>
            <a:r>
              <a:rPr lang="en-US" altLang="en-US" sz="4000">
                <a:solidFill>
                  <a:srgbClr val="FFFF00"/>
                </a:solidFill>
              </a:rPr>
              <a:t>Long-time Restoration Preacher, buried in the cemetery at Wall End</a:t>
            </a:r>
          </a:p>
          <a:p>
            <a:r>
              <a:rPr lang="en-US" altLang="en-US" sz="4000">
                <a:solidFill>
                  <a:srgbClr val="FFFF00"/>
                </a:solidFill>
              </a:rPr>
              <a:t>Educator And Evangelist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fade">
                                      <p:cBhvr>
                                        <p:cTn id="7" dur="2000"/>
                                        <p:tgtEl>
                                          <p:spTgt spid="194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fade">
                                      <p:cBhvr>
                                        <p:cTn id="12" dur="2000"/>
                                        <p:tgtEl>
                                          <p:spTgt spid="1946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60">
                                            <p:bg/>
                                          </p:spTgt>
                                        </p:tgtEl>
                                        <p:attrNameLst>
                                          <p:attrName>style.visibility</p:attrName>
                                        </p:attrNameLst>
                                      </p:cBhvr>
                                      <p:to>
                                        <p:strVal val="visible"/>
                                      </p:to>
                                    </p:set>
                                    <p:animEffect transition="in" filter="fade">
                                      <p:cBhvr>
                                        <p:cTn id="15" dur="2000"/>
                                        <p:tgtEl>
                                          <p:spTgt spid="1946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bldLvl="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kirkby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3" name="Rectangle 3"/>
          <p:cNvSpPr>
            <a:spLocks noGrp="1" noChangeArrowheads="1"/>
          </p:cNvSpPr>
          <p:nvPr>
            <p:ph type="title"/>
          </p:nvPr>
        </p:nvSpPr>
        <p:spPr>
          <a:xfrm>
            <a:off x="228600" y="304800"/>
            <a:ext cx="8382000" cy="6553200"/>
          </a:xfrm>
          <a:solidFill>
            <a:schemeClr val="bg2">
              <a:alpha val="17999"/>
            </a:schemeClr>
          </a:solidFill>
        </p:spPr>
        <p:txBody>
          <a:bodyPr/>
          <a:lstStyle/>
          <a:p>
            <a:r>
              <a:rPr lang="en-US" altLang="en-US" sz="3600">
                <a:solidFill>
                  <a:srgbClr val="FFFF00"/>
                </a:solidFill>
                <a:effectLst>
                  <a:outerShdw blurRad="38100" dist="38100" dir="2700000" algn="tl">
                    <a:srgbClr val="000000"/>
                  </a:outerShdw>
                </a:effectLst>
              </a:rPr>
              <a:t>William M. McDougall</a:t>
            </a:r>
            <a:br>
              <a:rPr lang="en-US" altLang="en-US" sz="3600">
                <a:solidFill>
                  <a:srgbClr val="FFFF00"/>
                </a:solidFill>
                <a:effectLst>
                  <a:outerShdw blurRad="38100" dist="38100" dir="2700000" algn="tl">
                    <a:srgbClr val="000000"/>
                  </a:outerShdw>
                </a:effectLst>
              </a:rPr>
            </a:br>
            <a:r>
              <a:rPr lang="en-US" altLang="en-US" sz="3600">
                <a:solidFill>
                  <a:srgbClr val="FFFF00"/>
                </a:solidFill>
                <a:effectLst>
                  <a:outerShdw blurRad="38100" dist="38100" dir="2700000" algn="tl">
                    <a:srgbClr val="000000"/>
                  </a:outerShdw>
                </a:effectLst>
              </a:rPr>
              <a:t>Of</a:t>
            </a:r>
            <a:br>
              <a:rPr lang="en-US" altLang="en-US" sz="3600">
                <a:solidFill>
                  <a:srgbClr val="FFFF00"/>
                </a:solidFill>
                <a:effectLst>
                  <a:outerShdw blurRad="38100" dist="38100" dir="2700000" algn="tl">
                    <a:srgbClr val="000000"/>
                  </a:outerShdw>
                </a:effectLst>
              </a:rPr>
            </a:br>
            <a:r>
              <a:rPr lang="en-US" altLang="en-US" sz="3600">
                <a:solidFill>
                  <a:srgbClr val="FFFF00"/>
                </a:solidFill>
                <a:effectLst>
                  <a:outerShdw blurRad="38100" dist="38100" dir="2700000" algn="tl">
                    <a:srgbClr val="000000"/>
                  </a:outerShdw>
                </a:effectLst>
              </a:rPr>
              <a:t>Prospect Cottage Kirkby In Furness</a:t>
            </a:r>
            <a:br>
              <a:rPr lang="en-US" altLang="en-US" sz="3600">
                <a:solidFill>
                  <a:srgbClr val="FFFF00"/>
                </a:solidFill>
                <a:effectLst>
                  <a:outerShdw blurRad="38100" dist="38100" dir="2700000" algn="tl">
                    <a:srgbClr val="000000"/>
                  </a:outerShdw>
                </a:effectLst>
              </a:rPr>
            </a:br>
            <a:r>
              <a:rPr lang="en-US" altLang="en-US" sz="3600">
                <a:solidFill>
                  <a:srgbClr val="FFFF00"/>
                </a:solidFill>
                <a:effectLst>
                  <a:outerShdw blurRad="38100" dist="38100" dir="2700000" algn="tl">
                    <a:srgbClr val="000000"/>
                  </a:outerShdw>
                </a:effectLst>
              </a:rPr>
              <a:t>(Late Of Wigan)</a:t>
            </a:r>
            <a:br>
              <a:rPr lang="en-US" altLang="en-US" sz="3600">
                <a:solidFill>
                  <a:srgbClr val="FFFF00"/>
                </a:solidFill>
                <a:effectLst>
                  <a:outerShdw blurRad="38100" dist="38100" dir="2700000" algn="tl">
                    <a:srgbClr val="000000"/>
                  </a:outerShdw>
                </a:effectLst>
              </a:rPr>
            </a:br>
            <a:r>
              <a:rPr lang="en-US" altLang="en-US" sz="3600">
                <a:solidFill>
                  <a:srgbClr val="FFFF00"/>
                </a:solidFill>
                <a:effectLst>
                  <a:outerShdw blurRad="38100" dist="38100" dir="2700000" algn="tl">
                    <a:srgbClr val="000000"/>
                  </a:outerShdw>
                </a:effectLst>
              </a:rPr>
              <a:t>A Faithful Pastor</a:t>
            </a:r>
            <a:br>
              <a:rPr lang="en-US" altLang="en-US" sz="3600">
                <a:solidFill>
                  <a:srgbClr val="FFFF00"/>
                </a:solidFill>
                <a:effectLst>
                  <a:outerShdw blurRad="38100" dist="38100" dir="2700000" algn="tl">
                    <a:srgbClr val="000000"/>
                  </a:outerShdw>
                </a:effectLst>
              </a:rPr>
            </a:br>
            <a:r>
              <a:rPr lang="en-US" altLang="en-US" sz="3600">
                <a:solidFill>
                  <a:srgbClr val="FFFF00"/>
                </a:solidFill>
                <a:effectLst>
                  <a:outerShdw blurRad="38100" dist="38100" dir="2700000" algn="tl">
                    <a:srgbClr val="000000"/>
                  </a:outerShdw>
                </a:effectLst>
              </a:rPr>
              <a:t>And True Evangelist</a:t>
            </a:r>
            <a:br>
              <a:rPr lang="en-US" altLang="en-US" sz="3600">
                <a:solidFill>
                  <a:srgbClr val="FFFF00"/>
                </a:solidFill>
                <a:effectLst>
                  <a:outerShdw blurRad="38100" dist="38100" dir="2700000" algn="tl">
                    <a:srgbClr val="000000"/>
                  </a:outerShdw>
                </a:effectLst>
              </a:rPr>
            </a:br>
            <a:r>
              <a:rPr lang="en-US" altLang="en-US" sz="3600">
                <a:solidFill>
                  <a:srgbClr val="FFFF00"/>
                </a:solidFill>
                <a:effectLst>
                  <a:outerShdw blurRad="38100" dist="38100" dir="2700000" algn="tl">
                    <a:srgbClr val="000000"/>
                  </a:outerShdw>
                </a:effectLst>
              </a:rPr>
              <a:t>Honoured By God In The Upbuilding</a:t>
            </a:r>
            <a:br>
              <a:rPr lang="en-US" altLang="en-US" sz="3600">
                <a:solidFill>
                  <a:srgbClr val="FFFF00"/>
                </a:solidFill>
                <a:effectLst>
                  <a:outerShdw blurRad="38100" dist="38100" dir="2700000" algn="tl">
                    <a:srgbClr val="000000"/>
                  </a:outerShdw>
                </a:effectLst>
              </a:rPr>
            </a:br>
            <a:r>
              <a:rPr lang="en-US" altLang="en-US" sz="3600">
                <a:solidFill>
                  <a:srgbClr val="FFFF00"/>
                </a:solidFill>
                <a:effectLst>
                  <a:outerShdw blurRad="38100" dist="38100" dir="2700000" algn="tl">
                    <a:srgbClr val="000000"/>
                  </a:outerShdw>
                </a:effectLst>
              </a:rPr>
              <a:t>Of His People</a:t>
            </a:r>
            <a:br>
              <a:rPr lang="en-US" altLang="en-US" sz="3600">
                <a:solidFill>
                  <a:srgbClr val="FFFF00"/>
                </a:solidFill>
                <a:effectLst>
                  <a:outerShdw blurRad="38100" dist="38100" dir="2700000" algn="tl">
                    <a:srgbClr val="000000"/>
                  </a:outerShdw>
                </a:effectLst>
              </a:rPr>
            </a:br>
            <a:r>
              <a:rPr lang="en-US" altLang="en-US" sz="3600">
                <a:solidFill>
                  <a:srgbClr val="FFFF00"/>
                </a:solidFill>
                <a:effectLst>
                  <a:outerShdw blurRad="38100" dist="38100" dir="2700000" algn="tl">
                    <a:srgbClr val="000000"/>
                  </a:outerShdw>
                </a:effectLst>
              </a:rPr>
              <a:t>And The Conversion Of Many Souls</a:t>
            </a:r>
            <a:br>
              <a:rPr lang="en-US" altLang="en-US" sz="3600">
                <a:solidFill>
                  <a:srgbClr val="FFFF00"/>
                </a:solidFill>
                <a:effectLst>
                  <a:outerShdw blurRad="38100" dist="38100" dir="2700000" algn="tl">
                    <a:srgbClr val="000000"/>
                  </a:outerShdw>
                </a:effectLst>
              </a:rPr>
            </a:br>
            <a:r>
              <a:rPr lang="en-US" altLang="en-US" sz="3600">
                <a:solidFill>
                  <a:srgbClr val="FFFF00"/>
                </a:solidFill>
                <a:effectLst>
                  <a:outerShdw blurRad="38100" dist="38100" dir="2700000" algn="tl">
                    <a:srgbClr val="000000"/>
                  </a:outerShdw>
                </a:effectLst>
              </a:rPr>
              <a:t>He Died February 28, 1882</a:t>
            </a:r>
            <a:br>
              <a:rPr lang="en-US" altLang="en-US" sz="3600">
                <a:solidFill>
                  <a:srgbClr val="FFFF00"/>
                </a:solidFill>
                <a:effectLst>
                  <a:outerShdw blurRad="38100" dist="38100" dir="2700000" algn="tl">
                    <a:srgbClr val="000000"/>
                  </a:outerShdw>
                </a:effectLst>
              </a:rPr>
            </a:br>
            <a:r>
              <a:rPr lang="en-US" altLang="en-US" sz="3600">
                <a:solidFill>
                  <a:srgbClr val="FFFF00"/>
                </a:solidFill>
                <a:effectLst>
                  <a:outerShdw blurRad="38100" dist="38100" dir="2700000" algn="tl">
                    <a:srgbClr val="000000"/>
                  </a:outerShdw>
                </a:effectLst>
              </a:rPr>
              <a:t>Aged 64 Years</a:t>
            </a:r>
            <a:br>
              <a:rPr lang="en-US" altLang="en-US" sz="3600">
                <a:solidFill>
                  <a:srgbClr val="FFFF00"/>
                </a:solidFill>
                <a:effectLst>
                  <a:outerShdw blurRad="38100" dist="38100" dir="2700000" algn="tl">
                    <a:srgbClr val="000000"/>
                  </a:outerShdw>
                </a:effectLst>
              </a:rPr>
            </a:br>
            <a:endParaRPr lang="en-US" altLang="en-US" sz="360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cp_7278a"/>
          <p:cNvPicPr>
            <a:picLocks noChangeAspect="1" noChangeArrowheads="1"/>
          </p:cNvPicPr>
          <p:nvPr/>
        </p:nvPicPr>
        <p:blipFill>
          <a:blip r:embed="rId2">
            <a:extLst>
              <a:ext uri="{28A0092B-C50C-407E-A947-70E740481C1C}">
                <a14:useLocalDpi xmlns:a14="http://schemas.microsoft.com/office/drawing/2010/main" val="0"/>
              </a:ext>
            </a:extLst>
          </a:blip>
          <a:srcRect t="-2190" r="12408" b="365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a:xfrm>
            <a:off x="1219200" y="76200"/>
            <a:ext cx="6477000" cy="838200"/>
          </a:xfrm>
          <a:solidFill>
            <a:schemeClr val="bg2">
              <a:alpha val="17999"/>
            </a:schemeClr>
          </a:solidFill>
        </p:spPr>
        <p:txBody>
          <a:bodyPr/>
          <a:lstStyle/>
          <a:p>
            <a:r>
              <a:rPr lang="en-US" altLang="en-US"/>
              <a:t>Attempting Restoration</a:t>
            </a:r>
          </a:p>
        </p:txBody>
      </p:sp>
      <p:sp>
        <p:nvSpPr>
          <p:cNvPr id="3075" name="Rectangle 3"/>
          <p:cNvSpPr>
            <a:spLocks noGrp="1" noChangeArrowheads="1"/>
          </p:cNvSpPr>
          <p:nvPr>
            <p:ph type="body" idx="1"/>
          </p:nvPr>
        </p:nvSpPr>
        <p:spPr>
          <a:xfrm>
            <a:off x="457200" y="1066800"/>
            <a:ext cx="8229600" cy="5791200"/>
          </a:xfrm>
          <a:solidFill>
            <a:schemeClr val="bg2">
              <a:alpha val="48000"/>
            </a:schemeClr>
          </a:solidFill>
          <a:ln/>
        </p:spPr>
        <p:txBody>
          <a:bodyPr/>
          <a:lstStyle/>
          <a:p>
            <a:pPr>
              <a:lnSpc>
                <a:spcPct val="90000"/>
              </a:lnSpc>
            </a:pPr>
            <a:r>
              <a:rPr lang="en-US" altLang="en-US" sz="2800">
                <a:solidFill>
                  <a:srgbClr val="FFFF00"/>
                </a:solidFill>
                <a:effectLst>
                  <a:outerShdw blurRad="38100" dist="38100" dir="2700000" algn="tl">
                    <a:srgbClr val="000000"/>
                  </a:outerShdw>
                </a:effectLst>
              </a:rPr>
              <a:t>In 1669, Charles II had been on the English throne for nine years.</a:t>
            </a:r>
          </a:p>
          <a:p>
            <a:pPr>
              <a:lnSpc>
                <a:spcPct val="90000"/>
              </a:lnSpc>
            </a:pPr>
            <a:r>
              <a:rPr lang="en-US" altLang="en-US" sz="2800">
                <a:solidFill>
                  <a:srgbClr val="FFFF00"/>
                </a:solidFill>
                <a:effectLst>
                  <a:outerShdw blurRad="38100" dist="38100" dir="2700000" algn="tl">
                    <a:srgbClr val="000000"/>
                  </a:outerShdw>
                </a:effectLst>
              </a:rPr>
              <a:t>Despite Charles’ inclination toward toleration, the early years of his reign were marked by a series of repressive measures, collectively known as the Clarendon Code.</a:t>
            </a:r>
          </a:p>
          <a:p>
            <a:pPr>
              <a:lnSpc>
                <a:spcPct val="90000"/>
              </a:lnSpc>
            </a:pPr>
            <a:r>
              <a:rPr lang="en-US" altLang="en-US" sz="2800">
                <a:solidFill>
                  <a:srgbClr val="FFFF00"/>
                </a:solidFill>
                <a:effectLst>
                  <a:outerShdw blurRad="38100" dist="38100" dir="2700000" algn="tl">
                    <a:srgbClr val="000000"/>
                  </a:outerShdw>
                </a:effectLst>
              </a:rPr>
              <a:t>Under the Code grave disabilities were placed on those who sought to worship outside the boundaries placed on them by the English church.</a:t>
            </a:r>
          </a:p>
          <a:p>
            <a:pPr>
              <a:lnSpc>
                <a:spcPct val="90000"/>
              </a:lnSpc>
            </a:pPr>
            <a:r>
              <a:rPr lang="en-US" altLang="en-US" sz="2800">
                <a:solidFill>
                  <a:srgbClr val="FFFF00"/>
                </a:solidFill>
                <a:effectLst>
                  <a:outerShdw blurRad="38100" dist="38100" dir="2700000" algn="tl">
                    <a:srgbClr val="000000"/>
                  </a:outerShdw>
                </a:effectLst>
              </a:rPr>
              <a:t>In particular the Conventicle Act banished any meetings of more than five people in addition to the household for worship other than in the prescribed form and location.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2000"/>
                                        <p:tgtEl>
                                          <p:spTgt spid="307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75">
                                            <p:bg/>
                                          </p:spTgt>
                                        </p:tgtEl>
                                        <p:attrNameLst>
                                          <p:attrName>style.visibility</p:attrName>
                                        </p:attrNameLst>
                                      </p:cBhvr>
                                      <p:to>
                                        <p:strVal val="visible"/>
                                      </p:to>
                                    </p:set>
                                    <p:animEffect transition="in" filter="fade">
                                      <p:cBhvr>
                                        <p:cTn id="15" dur="2000"/>
                                        <p:tgtEl>
                                          <p:spTgt spid="3075">
                                            <p:bg/>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75">
                                            <p:txEl>
                                              <p:pRg st="1" end="1"/>
                                            </p:txEl>
                                          </p:spTgt>
                                        </p:tgtEl>
                                        <p:attrNameLst>
                                          <p:attrName>style.visibility</p:attrName>
                                        </p:attrNameLst>
                                      </p:cBhvr>
                                      <p:to>
                                        <p:strVal val="visible"/>
                                      </p:to>
                                    </p:set>
                                    <p:animEffect transition="in" filter="fade">
                                      <p:cBhvr>
                                        <p:cTn id="20" dur="2000"/>
                                        <p:tgtEl>
                                          <p:spTgt spid="307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Effect transition="in" filter="fade">
                                      <p:cBhvr>
                                        <p:cTn id="25" dur="2000"/>
                                        <p:tgtEl>
                                          <p:spTgt spid="307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75">
                                            <p:txEl>
                                              <p:pRg st="3" end="3"/>
                                            </p:txEl>
                                          </p:spTgt>
                                        </p:tgtEl>
                                        <p:attrNameLst>
                                          <p:attrName>style.visibility</p:attrName>
                                        </p:attrNameLst>
                                      </p:cBhvr>
                                      <p:to>
                                        <p:strVal val="visible"/>
                                      </p:to>
                                    </p:set>
                                    <p:animEffect transition="in" filter="fade">
                                      <p:cBhvr>
                                        <p:cTn id="30" dur="2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body" idx="1"/>
          </p:nvPr>
        </p:nvSpPr>
        <p:spPr>
          <a:xfrm>
            <a:off x="5029200" y="990600"/>
            <a:ext cx="3962400" cy="3505200"/>
          </a:xfrm>
          <a:solidFill>
            <a:schemeClr val="bg2">
              <a:alpha val="48000"/>
            </a:schemeClr>
          </a:solidFill>
          <a:ln/>
        </p:spPr>
        <p:txBody>
          <a:bodyPr/>
          <a:lstStyle/>
          <a:p>
            <a:pPr>
              <a:lnSpc>
                <a:spcPct val="90000"/>
              </a:lnSpc>
            </a:pPr>
            <a:r>
              <a:rPr lang="en-US" altLang="en-US" sz="2800">
                <a:effectLst>
                  <a:outerShdw blurRad="38100" dist="38100" dir="2700000" algn="tl">
                    <a:srgbClr val="FFFFFF"/>
                  </a:outerShdw>
                </a:effectLst>
              </a:rPr>
              <a:t>Seven fled, two of whom had suffered severe penalties for violation, sought seclusion and solitude from London’s watchful eye!</a:t>
            </a:r>
          </a:p>
        </p:txBody>
      </p:sp>
      <p:pic>
        <p:nvPicPr>
          <p:cNvPr id="4102" name="Picture 6" descr="england map0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895850" cy="649605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title"/>
          </p:nvPr>
        </p:nvSpPr>
        <p:spPr>
          <a:xfrm>
            <a:off x="2209800" y="76200"/>
            <a:ext cx="6477000" cy="838200"/>
          </a:xfrm>
          <a:solidFill>
            <a:schemeClr val="bg2">
              <a:alpha val="17999"/>
            </a:schemeClr>
          </a:solidFill>
        </p:spPr>
        <p:txBody>
          <a:bodyPr/>
          <a:lstStyle/>
          <a:p>
            <a:r>
              <a:rPr lang="en-US" altLang="en-US" sz="4000"/>
              <a:t>Escape To Remote Areas</a:t>
            </a:r>
          </a:p>
        </p:txBody>
      </p:sp>
      <p:sp>
        <p:nvSpPr>
          <p:cNvPr id="4103" name="Rectangle 7"/>
          <p:cNvSpPr>
            <a:spLocks noChangeArrowheads="1"/>
          </p:cNvSpPr>
          <p:nvPr/>
        </p:nvSpPr>
        <p:spPr bwMode="auto">
          <a:xfrm>
            <a:off x="5105400" y="4648200"/>
            <a:ext cx="3886200" cy="2057400"/>
          </a:xfrm>
          <a:prstGeom prst="rect">
            <a:avLst/>
          </a:prstGeom>
          <a:solidFill>
            <a:schemeClr val="bg2">
              <a:alpha val="48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nSpc>
                <a:spcPct val="90000"/>
              </a:lnSpc>
            </a:pPr>
            <a:r>
              <a:rPr lang="en-US" altLang="en-US" sz="2800">
                <a:effectLst>
                  <a:outerShdw blurRad="38100" dist="38100" dir="2700000" algn="tl">
                    <a:srgbClr val="FFFFFF"/>
                  </a:outerShdw>
                </a:effectLst>
              </a:rPr>
              <a:t>They settled in England’s Northern Lake District, 200 miles to the NW of London</a:t>
            </a:r>
          </a:p>
        </p:txBody>
      </p:sp>
      <p:sp>
        <p:nvSpPr>
          <p:cNvPr id="4104" name="Line 8"/>
          <p:cNvSpPr>
            <a:spLocks noChangeShapeType="1"/>
          </p:cNvSpPr>
          <p:nvPr/>
        </p:nvSpPr>
        <p:spPr bwMode="auto">
          <a:xfrm flipH="1" flipV="1">
            <a:off x="2209800" y="2743200"/>
            <a:ext cx="1447800" cy="228600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fade">
                                      <p:cBhvr>
                                        <p:cTn id="12" dur="2000"/>
                                        <p:tgtEl>
                                          <p:spTgt spid="410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00">
                                            <p:bg/>
                                          </p:spTgt>
                                        </p:tgtEl>
                                        <p:attrNameLst>
                                          <p:attrName>style.visibility</p:attrName>
                                        </p:attrNameLst>
                                      </p:cBhvr>
                                      <p:to>
                                        <p:strVal val="visible"/>
                                      </p:to>
                                    </p:set>
                                    <p:animEffect transition="in" filter="fade">
                                      <p:cBhvr>
                                        <p:cTn id="15" dur="2000"/>
                                        <p:tgtEl>
                                          <p:spTgt spid="4100">
                                            <p:bg/>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03">
                                            <p:txEl>
                                              <p:pRg st="0" end="0"/>
                                            </p:txEl>
                                          </p:spTgt>
                                        </p:tgtEl>
                                        <p:attrNameLst>
                                          <p:attrName>style.visibility</p:attrName>
                                        </p:attrNameLst>
                                      </p:cBhvr>
                                      <p:to>
                                        <p:strVal val="visible"/>
                                      </p:to>
                                    </p:set>
                                    <p:animEffect transition="in" filter="fade">
                                      <p:cBhvr>
                                        <p:cTn id="20" dur="2000"/>
                                        <p:tgtEl>
                                          <p:spTgt spid="410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03">
                                            <p:bg/>
                                          </p:spTgt>
                                        </p:tgtEl>
                                        <p:attrNameLst>
                                          <p:attrName>style.visibility</p:attrName>
                                        </p:attrNameLst>
                                      </p:cBhvr>
                                      <p:to>
                                        <p:strVal val="visible"/>
                                      </p:to>
                                    </p:set>
                                    <p:animEffect transition="in" filter="fade">
                                      <p:cBhvr>
                                        <p:cTn id="23" dur="2000"/>
                                        <p:tgtEl>
                                          <p:spTgt spid="4103">
                                            <p:bg/>
                                          </p:spTgt>
                                        </p:tgtEl>
                                      </p:cBhvr>
                                    </p:animEffect>
                                  </p:childTnLst>
                                </p:cTn>
                              </p:par>
                            </p:childTnLst>
                          </p:cTn>
                        </p:par>
                        <p:par>
                          <p:cTn id="24" fill="hold" nodeType="afterGroup">
                            <p:stCondLst>
                              <p:cond delay="2000"/>
                            </p:stCondLst>
                            <p:childTnLst>
                              <p:par>
                                <p:cTn id="25" presetID="51" presetClass="entr" presetSubtype="0" fill="hold" grpId="0" nodeType="after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fade">
                                      <p:cBhvr>
                                        <p:cTn id="27" dur="770" decel="100000"/>
                                        <p:tgtEl>
                                          <p:spTgt spid="4104"/>
                                        </p:tgtEl>
                                      </p:cBhvr>
                                    </p:animEffect>
                                    <p:animScale>
                                      <p:cBhvr>
                                        <p:cTn id="28" dur="770" decel="100000"/>
                                        <p:tgtEl>
                                          <p:spTgt spid="4104"/>
                                        </p:tgtEl>
                                      </p:cBhvr>
                                      <p:from x="10000" y="10000"/>
                                      <p:to x="200000" y="450000"/>
                                    </p:animScale>
                                    <p:animScale>
                                      <p:cBhvr>
                                        <p:cTn id="29" dur="1230" accel="100000" fill="hold">
                                          <p:stCondLst>
                                            <p:cond delay="770"/>
                                          </p:stCondLst>
                                        </p:cTn>
                                        <p:tgtEl>
                                          <p:spTgt spid="4104"/>
                                        </p:tgtEl>
                                      </p:cBhvr>
                                      <p:from x="200000" y="450000"/>
                                      <p:to x="100000" y="100000"/>
                                    </p:animScale>
                                    <p:set>
                                      <p:cBhvr>
                                        <p:cTn id="30" dur="770" fill="hold"/>
                                        <p:tgtEl>
                                          <p:spTgt spid="4104"/>
                                        </p:tgtEl>
                                        <p:attrNameLst>
                                          <p:attrName>ppt_x</p:attrName>
                                        </p:attrNameLst>
                                      </p:cBhvr>
                                      <p:to>
                                        <p:strVal val="(0.5)"/>
                                      </p:to>
                                    </p:set>
                                    <p:anim from="(0.5)" to="(#ppt_x)" calcmode="lin" valueType="num">
                                      <p:cBhvr>
                                        <p:cTn id="31" dur="1230" accel="100000" fill="hold">
                                          <p:stCondLst>
                                            <p:cond delay="770"/>
                                          </p:stCondLst>
                                        </p:cTn>
                                        <p:tgtEl>
                                          <p:spTgt spid="4104"/>
                                        </p:tgtEl>
                                        <p:attrNameLst>
                                          <p:attrName>ppt_x</p:attrName>
                                        </p:attrNameLst>
                                      </p:cBhvr>
                                    </p:anim>
                                    <p:set>
                                      <p:cBhvr>
                                        <p:cTn id="32" dur="770" fill="hold"/>
                                        <p:tgtEl>
                                          <p:spTgt spid="4104"/>
                                        </p:tgtEl>
                                        <p:attrNameLst>
                                          <p:attrName>ppt_y</p:attrName>
                                        </p:attrNameLst>
                                      </p:cBhvr>
                                      <p:to>
                                        <p:strVal val="(#ppt_y+0.4)"/>
                                      </p:to>
                                    </p:set>
                                    <p:anim from="(#ppt_y+0.4)" to="(#ppt_y)" calcmode="lin" valueType="num">
                                      <p:cBhvr>
                                        <p:cTn id="33" dur="1230" accel="100000" fill="hold">
                                          <p:stCondLst>
                                            <p:cond delay="770"/>
                                          </p:stCondLst>
                                        </p:cTn>
                                        <p:tgtEl>
                                          <p:spTgt spid="410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animBg="1"/>
      <p:bldP spid="4099" grpId="0" animBg="1"/>
      <p:bldP spid="4103" grpId="0" uiExpand="1" build="p" animBg="1"/>
      <p:bldP spid="41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1219200" y="76200"/>
            <a:ext cx="6477000" cy="838200"/>
          </a:xfrm>
          <a:solidFill>
            <a:schemeClr val="bg2">
              <a:alpha val="17999"/>
            </a:schemeClr>
          </a:solidFill>
        </p:spPr>
        <p:txBody>
          <a:bodyPr/>
          <a:lstStyle/>
          <a:p>
            <a:r>
              <a:rPr lang="en-US" altLang="en-US"/>
              <a:t>England’s Lake District</a:t>
            </a:r>
          </a:p>
        </p:txBody>
      </p:sp>
      <p:pic>
        <p:nvPicPr>
          <p:cNvPr id="5126" name="Picture 6" descr="Dcp_722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2200"/>
            <a:ext cx="9144000" cy="58420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Dcp_722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8166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cp_7224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9144000" cy="58420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Dcp_7227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5892800"/>
          </a:xfrm>
          <a:prstGeom prst="rect">
            <a:avLst/>
          </a:prstGeom>
          <a:noFill/>
          <a:extLst>
            <a:ext uri="{909E8E84-426E-40DD-AFC4-6F175D3DCCD1}">
              <a14:hiddenFill xmlns:a14="http://schemas.microsoft.com/office/drawing/2010/main">
                <a:solidFill>
                  <a:srgbClr val="FFFFFF"/>
                </a:solidFill>
              </a14:hiddenFill>
            </a:ext>
          </a:extLst>
        </p:spPr>
      </p:pic>
      <p:sp>
        <p:nvSpPr>
          <p:cNvPr id="5130" name="Rectangle 10"/>
          <p:cNvSpPr>
            <a:spLocks noChangeArrowheads="1"/>
          </p:cNvSpPr>
          <p:nvPr/>
        </p:nvSpPr>
        <p:spPr bwMode="auto">
          <a:xfrm>
            <a:off x="228600" y="1219200"/>
            <a:ext cx="8534400" cy="5257800"/>
          </a:xfrm>
          <a:prstGeom prst="rect">
            <a:avLst/>
          </a:prstGeom>
          <a:solidFill>
            <a:schemeClr val="bg2">
              <a:alpha val="48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nSpc>
                <a:spcPct val="90000"/>
              </a:lnSpc>
            </a:pPr>
            <a:r>
              <a:rPr lang="en-US" altLang="en-US" sz="4800">
                <a:solidFill>
                  <a:srgbClr val="FFFF00"/>
                </a:solidFill>
                <a:effectLst>
                  <a:outerShdw blurRad="38100" dist="38100" dir="2700000" algn="tl">
                    <a:srgbClr val="000000"/>
                  </a:outerShdw>
                </a:effectLst>
              </a:rPr>
              <a:t>In 1669 the Convenicle Act ran out, and during the brief period before it was reinacted, The group drew up articles of organization as follows: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par>
                          <p:cTn id="8" fill="hold" nodeType="afterGroup">
                            <p:stCondLst>
                              <p:cond delay="2000"/>
                            </p:stCondLst>
                            <p:childTnLst>
                              <p:par>
                                <p:cTn id="9" presetID="35" presetClass="entr" presetSubtype="0" fill="hold" nodeType="afterEffect">
                                  <p:stCondLst>
                                    <p:cond delay="0"/>
                                  </p:stCondLst>
                                  <p:childTnLst>
                                    <p:set>
                                      <p:cBhvr>
                                        <p:cTn id="10" dur="1" fill="hold">
                                          <p:stCondLst>
                                            <p:cond delay="0"/>
                                          </p:stCondLst>
                                        </p:cTn>
                                        <p:tgtEl>
                                          <p:spTgt spid="5126"/>
                                        </p:tgtEl>
                                        <p:attrNameLst>
                                          <p:attrName>style.visibility</p:attrName>
                                        </p:attrNameLst>
                                      </p:cBhvr>
                                      <p:to>
                                        <p:strVal val="visible"/>
                                      </p:to>
                                    </p:set>
                                    <p:animEffect transition="in" filter="fade">
                                      <p:cBhvr>
                                        <p:cTn id="11" dur="2000"/>
                                        <p:tgtEl>
                                          <p:spTgt spid="5126"/>
                                        </p:tgtEl>
                                      </p:cBhvr>
                                    </p:animEffect>
                                    <p:anim calcmode="lin" valueType="num">
                                      <p:cBhvr>
                                        <p:cTn id="12" dur="2000" fill="hold"/>
                                        <p:tgtEl>
                                          <p:spTgt spid="5126"/>
                                        </p:tgtEl>
                                        <p:attrNameLst>
                                          <p:attrName>style.rotation</p:attrName>
                                        </p:attrNameLst>
                                      </p:cBhvr>
                                      <p:tavLst>
                                        <p:tav tm="0">
                                          <p:val>
                                            <p:fltVal val="720"/>
                                          </p:val>
                                        </p:tav>
                                        <p:tav tm="100000">
                                          <p:val>
                                            <p:fltVal val="0"/>
                                          </p:val>
                                        </p:tav>
                                      </p:tavLst>
                                    </p:anim>
                                    <p:anim calcmode="lin" valueType="num">
                                      <p:cBhvr>
                                        <p:cTn id="13" dur="2000" fill="hold"/>
                                        <p:tgtEl>
                                          <p:spTgt spid="5126"/>
                                        </p:tgtEl>
                                        <p:attrNameLst>
                                          <p:attrName>ppt_h</p:attrName>
                                        </p:attrNameLst>
                                      </p:cBhvr>
                                      <p:tavLst>
                                        <p:tav tm="0">
                                          <p:val>
                                            <p:fltVal val="0"/>
                                          </p:val>
                                        </p:tav>
                                        <p:tav tm="100000">
                                          <p:val>
                                            <p:strVal val="#ppt_h"/>
                                          </p:val>
                                        </p:tav>
                                      </p:tavLst>
                                    </p:anim>
                                    <p:anim calcmode="lin" valueType="num">
                                      <p:cBhvr>
                                        <p:cTn id="14" dur="2000" fill="hold"/>
                                        <p:tgtEl>
                                          <p:spTgt spid="5126"/>
                                        </p:tgtEl>
                                        <p:attrNameLst>
                                          <p:attrName>ppt_w</p:attrName>
                                        </p:attrNameLst>
                                      </p:cBhvr>
                                      <p:tavLst>
                                        <p:tav tm="0">
                                          <p:val>
                                            <p:fltVal val="0"/>
                                          </p:val>
                                        </p:tav>
                                        <p:tav tm="100000">
                                          <p:val>
                                            <p:strVal val="#ppt_w"/>
                                          </p:val>
                                        </p:tav>
                                      </p:tavLst>
                                    </p:anim>
                                  </p:childTnLst>
                                </p:cTn>
                              </p:par>
                            </p:childTnLst>
                          </p:cTn>
                        </p:par>
                        <p:par>
                          <p:cTn id="15" fill="hold" nodeType="afterGroup">
                            <p:stCondLst>
                              <p:cond delay="4000"/>
                            </p:stCondLst>
                            <p:childTnLst>
                              <p:par>
                                <p:cTn id="16" presetID="35" presetClass="entr" presetSubtype="0" fill="hold" nodeType="afterEffect">
                                  <p:stCondLst>
                                    <p:cond delay="4000"/>
                                  </p:stCondLst>
                                  <p:childTnLst>
                                    <p:set>
                                      <p:cBhvr>
                                        <p:cTn id="17" dur="1" fill="hold">
                                          <p:stCondLst>
                                            <p:cond delay="0"/>
                                          </p:stCondLst>
                                        </p:cTn>
                                        <p:tgtEl>
                                          <p:spTgt spid="5127"/>
                                        </p:tgtEl>
                                        <p:attrNameLst>
                                          <p:attrName>style.visibility</p:attrName>
                                        </p:attrNameLst>
                                      </p:cBhvr>
                                      <p:to>
                                        <p:strVal val="visible"/>
                                      </p:to>
                                    </p:set>
                                    <p:animEffect transition="in" filter="fade">
                                      <p:cBhvr>
                                        <p:cTn id="18" dur="2000"/>
                                        <p:tgtEl>
                                          <p:spTgt spid="5127"/>
                                        </p:tgtEl>
                                      </p:cBhvr>
                                    </p:animEffect>
                                    <p:anim calcmode="lin" valueType="num">
                                      <p:cBhvr>
                                        <p:cTn id="19" dur="2000" fill="hold"/>
                                        <p:tgtEl>
                                          <p:spTgt spid="5127"/>
                                        </p:tgtEl>
                                        <p:attrNameLst>
                                          <p:attrName>style.rotation</p:attrName>
                                        </p:attrNameLst>
                                      </p:cBhvr>
                                      <p:tavLst>
                                        <p:tav tm="0">
                                          <p:val>
                                            <p:fltVal val="720"/>
                                          </p:val>
                                        </p:tav>
                                        <p:tav tm="100000">
                                          <p:val>
                                            <p:fltVal val="0"/>
                                          </p:val>
                                        </p:tav>
                                      </p:tavLst>
                                    </p:anim>
                                    <p:anim calcmode="lin" valueType="num">
                                      <p:cBhvr>
                                        <p:cTn id="20" dur="2000" fill="hold"/>
                                        <p:tgtEl>
                                          <p:spTgt spid="5127"/>
                                        </p:tgtEl>
                                        <p:attrNameLst>
                                          <p:attrName>ppt_h</p:attrName>
                                        </p:attrNameLst>
                                      </p:cBhvr>
                                      <p:tavLst>
                                        <p:tav tm="0">
                                          <p:val>
                                            <p:fltVal val="0"/>
                                          </p:val>
                                        </p:tav>
                                        <p:tav tm="100000">
                                          <p:val>
                                            <p:strVal val="#ppt_h"/>
                                          </p:val>
                                        </p:tav>
                                      </p:tavLst>
                                    </p:anim>
                                    <p:anim calcmode="lin" valueType="num">
                                      <p:cBhvr>
                                        <p:cTn id="21" dur="2000" fill="hold"/>
                                        <p:tgtEl>
                                          <p:spTgt spid="5127"/>
                                        </p:tgtEl>
                                        <p:attrNameLst>
                                          <p:attrName>ppt_w</p:attrName>
                                        </p:attrNameLst>
                                      </p:cBhvr>
                                      <p:tavLst>
                                        <p:tav tm="0">
                                          <p:val>
                                            <p:fltVal val="0"/>
                                          </p:val>
                                        </p:tav>
                                        <p:tav tm="100000">
                                          <p:val>
                                            <p:strVal val="#ppt_w"/>
                                          </p:val>
                                        </p:tav>
                                      </p:tavLst>
                                    </p:anim>
                                  </p:childTnLst>
                                </p:cTn>
                              </p:par>
                            </p:childTnLst>
                          </p:cTn>
                        </p:par>
                        <p:par>
                          <p:cTn id="22" fill="hold" nodeType="afterGroup">
                            <p:stCondLst>
                              <p:cond delay="10000"/>
                            </p:stCondLst>
                            <p:childTnLst>
                              <p:par>
                                <p:cTn id="23" presetID="35" presetClass="entr" presetSubtype="0" fill="hold" nodeType="afterEffect">
                                  <p:stCondLst>
                                    <p:cond delay="4000"/>
                                  </p:stCondLst>
                                  <p:childTnLst>
                                    <p:set>
                                      <p:cBhvr>
                                        <p:cTn id="24" dur="1" fill="hold">
                                          <p:stCondLst>
                                            <p:cond delay="0"/>
                                          </p:stCondLst>
                                        </p:cTn>
                                        <p:tgtEl>
                                          <p:spTgt spid="5128"/>
                                        </p:tgtEl>
                                        <p:attrNameLst>
                                          <p:attrName>style.visibility</p:attrName>
                                        </p:attrNameLst>
                                      </p:cBhvr>
                                      <p:to>
                                        <p:strVal val="visible"/>
                                      </p:to>
                                    </p:set>
                                    <p:animEffect transition="in" filter="fade">
                                      <p:cBhvr>
                                        <p:cTn id="25" dur="2000"/>
                                        <p:tgtEl>
                                          <p:spTgt spid="5128"/>
                                        </p:tgtEl>
                                      </p:cBhvr>
                                    </p:animEffect>
                                    <p:anim calcmode="lin" valueType="num">
                                      <p:cBhvr>
                                        <p:cTn id="26" dur="2000" fill="hold"/>
                                        <p:tgtEl>
                                          <p:spTgt spid="5128"/>
                                        </p:tgtEl>
                                        <p:attrNameLst>
                                          <p:attrName>style.rotation</p:attrName>
                                        </p:attrNameLst>
                                      </p:cBhvr>
                                      <p:tavLst>
                                        <p:tav tm="0">
                                          <p:val>
                                            <p:fltVal val="720"/>
                                          </p:val>
                                        </p:tav>
                                        <p:tav tm="100000">
                                          <p:val>
                                            <p:fltVal val="0"/>
                                          </p:val>
                                        </p:tav>
                                      </p:tavLst>
                                    </p:anim>
                                    <p:anim calcmode="lin" valueType="num">
                                      <p:cBhvr>
                                        <p:cTn id="27" dur="2000" fill="hold"/>
                                        <p:tgtEl>
                                          <p:spTgt spid="5128"/>
                                        </p:tgtEl>
                                        <p:attrNameLst>
                                          <p:attrName>ppt_h</p:attrName>
                                        </p:attrNameLst>
                                      </p:cBhvr>
                                      <p:tavLst>
                                        <p:tav tm="0">
                                          <p:val>
                                            <p:fltVal val="0"/>
                                          </p:val>
                                        </p:tav>
                                        <p:tav tm="100000">
                                          <p:val>
                                            <p:strVal val="#ppt_h"/>
                                          </p:val>
                                        </p:tav>
                                      </p:tavLst>
                                    </p:anim>
                                    <p:anim calcmode="lin" valueType="num">
                                      <p:cBhvr>
                                        <p:cTn id="28" dur="2000" fill="hold"/>
                                        <p:tgtEl>
                                          <p:spTgt spid="5128"/>
                                        </p:tgtEl>
                                        <p:attrNameLst>
                                          <p:attrName>ppt_w</p:attrName>
                                        </p:attrNameLst>
                                      </p:cBhvr>
                                      <p:tavLst>
                                        <p:tav tm="0">
                                          <p:val>
                                            <p:fltVal val="0"/>
                                          </p:val>
                                        </p:tav>
                                        <p:tav tm="100000">
                                          <p:val>
                                            <p:strVal val="#ppt_w"/>
                                          </p:val>
                                        </p:tav>
                                      </p:tavLst>
                                    </p:anim>
                                  </p:childTnLst>
                                </p:cTn>
                              </p:par>
                            </p:childTnLst>
                          </p:cTn>
                        </p:par>
                        <p:par>
                          <p:cTn id="29" fill="hold" nodeType="afterGroup">
                            <p:stCondLst>
                              <p:cond delay="16000"/>
                            </p:stCondLst>
                            <p:childTnLst>
                              <p:par>
                                <p:cTn id="30" presetID="35" presetClass="entr" presetSubtype="0" fill="hold" nodeType="afterEffect">
                                  <p:stCondLst>
                                    <p:cond delay="4000"/>
                                  </p:stCondLst>
                                  <p:childTnLst>
                                    <p:set>
                                      <p:cBhvr>
                                        <p:cTn id="31" dur="1" fill="hold">
                                          <p:stCondLst>
                                            <p:cond delay="0"/>
                                          </p:stCondLst>
                                        </p:cTn>
                                        <p:tgtEl>
                                          <p:spTgt spid="5129"/>
                                        </p:tgtEl>
                                        <p:attrNameLst>
                                          <p:attrName>style.visibility</p:attrName>
                                        </p:attrNameLst>
                                      </p:cBhvr>
                                      <p:to>
                                        <p:strVal val="visible"/>
                                      </p:to>
                                    </p:set>
                                    <p:animEffect transition="in" filter="fade">
                                      <p:cBhvr>
                                        <p:cTn id="32" dur="2000"/>
                                        <p:tgtEl>
                                          <p:spTgt spid="5129"/>
                                        </p:tgtEl>
                                      </p:cBhvr>
                                    </p:animEffect>
                                    <p:anim calcmode="lin" valueType="num">
                                      <p:cBhvr>
                                        <p:cTn id="33" dur="2000" fill="hold"/>
                                        <p:tgtEl>
                                          <p:spTgt spid="5129"/>
                                        </p:tgtEl>
                                        <p:attrNameLst>
                                          <p:attrName>style.rotation</p:attrName>
                                        </p:attrNameLst>
                                      </p:cBhvr>
                                      <p:tavLst>
                                        <p:tav tm="0">
                                          <p:val>
                                            <p:fltVal val="720"/>
                                          </p:val>
                                        </p:tav>
                                        <p:tav tm="100000">
                                          <p:val>
                                            <p:fltVal val="0"/>
                                          </p:val>
                                        </p:tav>
                                      </p:tavLst>
                                    </p:anim>
                                    <p:anim calcmode="lin" valueType="num">
                                      <p:cBhvr>
                                        <p:cTn id="34" dur="2000" fill="hold"/>
                                        <p:tgtEl>
                                          <p:spTgt spid="5129"/>
                                        </p:tgtEl>
                                        <p:attrNameLst>
                                          <p:attrName>ppt_h</p:attrName>
                                        </p:attrNameLst>
                                      </p:cBhvr>
                                      <p:tavLst>
                                        <p:tav tm="0">
                                          <p:val>
                                            <p:fltVal val="0"/>
                                          </p:val>
                                        </p:tav>
                                        <p:tav tm="100000">
                                          <p:val>
                                            <p:strVal val="#ppt_h"/>
                                          </p:val>
                                        </p:tav>
                                      </p:tavLst>
                                    </p:anim>
                                    <p:anim calcmode="lin" valueType="num">
                                      <p:cBhvr>
                                        <p:cTn id="35" dur="2000" fill="hold"/>
                                        <p:tgtEl>
                                          <p:spTgt spid="5129"/>
                                        </p:tgtEl>
                                        <p:attrNameLst>
                                          <p:attrName>ppt_w</p:attrName>
                                        </p:attrNameLst>
                                      </p:cBhvr>
                                      <p:tavLst>
                                        <p:tav tm="0">
                                          <p:val>
                                            <p:fltVal val="0"/>
                                          </p:val>
                                        </p:tav>
                                        <p:tav tm="100000">
                                          <p:val>
                                            <p:strVal val="#ppt_w"/>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30">
                                            <p:txEl>
                                              <p:pRg st="0" end="0"/>
                                            </p:txEl>
                                          </p:spTgt>
                                        </p:tgtEl>
                                        <p:attrNameLst>
                                          <p:attrName>style.visibility</p:attrName>
                                        </p:attrNameLst>
                                      </p:cBhvr>
                                      <p:to>
                                        <p:strVal val="visible"/>
                                      </p:to>
                                    </p:set>
                                    <p:animEffect transition="in" filter="fade">
                                      <p:cBhvr>
                                        <p:cTn id="40" dur="2000"/>
                                        <p:tgtEl>
                                          <p:spTgt spid="5130">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30">
                                            <p:bg/>
                                          </p:spTgt>
                                        </p:tgtEl>
                                        <p:attrNameLst>
                                          <p:attrName>style.visibility</p:attrName>
                                        </p:attrNameLst>
                                      </p:cBhvr>
                                      <p:to>
                                        <p:strVal val="visible"/>
                                      </p:to>
                                    </p:set>
                                    <p:animEffect transition="in" filter="fade">
                                      <p:cBhvr>
                                        <p:cTn id="43" dur="2000"/>
                                        <p:tgtEl>
                                          <p:spTgt spid="513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3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tottlebank page 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5014913" cy="6629400"/>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Grp="1" noChangeArrowheads="1"/>
          </p:cNvSpPr>
          <p:nvPr>
            <p:ph type="body" idx="1"/>
          </p:nvPr>
        </p:nvSpPr>
        <p:spPr>
          <a:xfrm>
            <a:off x="4876800" y="990600"/>
            <a:ext cx="4267200" cy="5791200"/>
          </a:xfrm>
          <a:noFill/>
          <a:ln/>
          <a:extLst>
            <a:ext uri="{909E8E84-426E-40DD-AFC4-6F175D3DCCD1}">
              <a14:hiddenFill xmlns:a14="http://schemas.microsoft.com/office/drawing/2010/main">
                <a:solidFill>
                  <a:schemeClr val="bg2">
                    <a:alpha val="48000"/>
                  </a:schemeClr>
                </a:solidFill>
              </a14:hiddenFill>
            </a:ext>
          </a:extLst>
        </p:spPr>
        <p:txBody>
          <a:bodyPr/>
          <a:lstStyle/>
          <a:p>
            <a:pPr>
              <a:lnSpc>
                <a:spcPct val="90000"/>
              </a:lnSpc>
              <a:buFontTx/>
              <a:buNone/>
            </a:pPr>
            <a:r>
              <a:rPr lang="en-US" altLang="en-US" sz="2500">
                <a:effectLst>
                  <a:outerShdw blurRad="38100" dist="38100" dir="2700000" algn="tl">
                    <a:srgbClr val="C0C0C0"/>
                  </a:outerShdw>
                </a:effectLst>
              </a:rPr>
              <a:t>This booke is for the use of that Church of Christ in Broughton furnessfell and Cartmell whereof Mr. Gabrill Camelford is Teachinge Elder</a:t>
            </a:r>
          </a:p>
          <a:p>
            <a:pPr>
              <a:lnSpc>
                <a:spcPct val="90000"/>
              </a:lnSpc>
              <a:buFontTx/>
              <a:buNone/>
            </a:pPr>
            <a:r>
              <a:rPr lang="en-US" altLang="en-US" sz="2500">
                <a:effectLst>
                  <a:outerShdw blurRad="38100" dist="38100" dir="2700000" algn="tl">
                    <a:srgbClr val="C0C0C0"/>
                  </a:outerShdw>
                </a:effectLst>
              </a:rPr>
              <a:t>The 18</a:t>
            </a:r>
            <a:r>
              <a:rPr lang="en-US" altLang="en-US" sz="2500" baseline="30000">
                <a:effectLst>
                  <a:outerShdw blurRad="38100" dist="38100" dir="2700000" algn="tl">
                    <a:srgbClr val="C0C0C0"/>
                  </a:outerShdw>
                </a:effectLst>
              </a:rPr>
              <a:t>th</a:t>
            </a:r>
            <a:r>
              <a:rPr lang="en-US" altLang="en-US" sz="2500">
                <a:effectLst>
                  <a:outerShdw blurRad="38100" dist="38100" dir="2700000" algn="tl">
                    <a:srgbClr val="C0C0C0"/>
                  </a:outerShdw>
                </a:effectLst>
              </a:rPr>
              <a:t> day of ye sixth month called August 1669 A church of Christ was formed in order and sate down together in the fellowship and order of ye Gospel of Jesus Christ. Att the house of William Rawlinson off Totle-banke in Coulton in furness.</a:t>
            </a:r>
          </a:p>
        </p:txBody>
      </p:sp>
      <p:sp>
        <p:nvSpPr>
          <p:cNvPr id="6147" name="Rectangle 3"/>
          <p:cNvSpPr>
            <a:spLocks noGrp="1" noChangeArrowheads="1"/>
          </p:cNvSpPr>
          <p:nvPr>
            <p:ph type="title"/>
          </p:nvPr>
        </p:nvSpPr>
        <p:spPr>
          <a:xfrm>
            <a:off x="5029200" y="76200"/>
            <a:ext cx="3886200" cy="838200"/>
          </a:xfrm>
          <a:solidFill>
            <a:schemeClr val="bg2">
              <a:alpha val="17999"/>
            </a:schemeClr>
          </a:solidFill>
        </p:spPr>
        <p:txBody>
          <a:bodyPr/>
          <a:lstStyle/>
          <a:p>
            <a:r>
              <a:rPr lang="en-US" altLang="en-US"/>
              <a:t>The Ledger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p:bldP spid="61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tottlebank page 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5014913" cy="66294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body" idx="1"/>
          </p:nvPr>
        </p:nvSpPr>
        <p:spPr>
          <a:xfrm>
            <a:off x="4876800" y="990600"/>
            <a:ext cx="4267200" cy="5791200"/>
          </a:xfrm>
          <a:noFill/>
          <a:ln/>
          <a:extLst>
            <a:ext uri="{909E8E84-426E-40DD-AFC4-6F175D3DCCD1}">
              <a14:hiddenFill xmlns:a14="http://schemas.microsoft.com/office/drawing/2010/main">
                <a:solidFill>
                  <a:schemeClr val="bg2">
                    <a:alpha val="48000"/>
                  </a:schemeClr>
                </a:solidFill>
              </a14:hiddenFill>
            </a:ext>
          </a:extLst>
        </p:spPr>
        <p:txBody>
          <a:bodyPr/>
          <a:lstStyle/>
          <a:p>
            <a:pPr>
              <a:lnSpc>
                <a:spcPct val="85000"/>
              </a:lnSpc>
              <a:buFontTx/>
              <a:buNone/>
            </a:pPr>
            <a:r>
              <a:rPr lang="en-US" altLang="en-US" sz="2400">
                <a:effectLst>
                  <a:outerShdw blurRad="38100" dist="38100" dir="2700000" algn="tl">
                    <a:srgbClr val="C0C0C0"/>
                  </a:outerShdw>
                </a:effectLst>
              </a:rPr>
              <a:t>There were present and assisted Mr Geroge Larkham Pasto off a Church off Christ in Cumberland and Mr Roger Sawrey of Broughton Tower a member of Christ and off that particular Church in London of wych Mr George Coackine is Teaching Elder</a:t>
            </a:r>
          </a:p>
          <a:p>
            <a:pPr>
              <a:lnSpc>
                <a:spcPct val="85000"/>
              </a:lnSpc>
              <a:buFontTx/>
              <a:buNone/>
            </a:pPr>
            <a:r>
              <a:rPr lang="en-US" altLang="en-US" sz="2400">
                <a:effectLst>
                  <a:outerShdw blurRad="38100" dist="38100" dir="2700000" algn="tl">
                    <a:srgbClr val="C0C0C0"/>
                  </a:outerShdw>
                </a:effectLst>
              </a:rPr>
              <a:t>The persons joyning themselves at this time Gabriel Camelford, Hugh Towers, William Towers, James Towers, Joseph Towers, James Fisher, Henery Jackson</a:t>
            </a:r>
          </a:p>
        </p:txBody>
      </p:sp>
      <p:sp>
        <p:nvSpPr>
          <p:cNvPr id="7172" name="Rectangle 4"/>
          <p:cNvSpPr>
            <a:spLocks noGrp="1" noChangeArrowheads="1"/>
          </p:cNvSpPr>
          <p:nvPr>
            <p:ph type="title"/>
          </p:nvPr>
        </p:nvSpPr>
        <p:spPr>
          <a:xfrm>
            <a:off x="5029200" y="76200"/>
            <a:ext cx="3886200" cy="838200"/>
          </a:xfrm>
          <a:solidFill>
            <a:schemeClr val="bg2">
              <a:alpha val="17999"/>
            </a:schemeClr>
          </a:solidFill>
        </p:spPr>
        <p:txBody>
          <a:bodyPr/>
          <a:lstStyle/>
          <a:p>
            <a:r>
              <a:rPr lang="en-US" altLang="en-US"/>
              <a:t>The Ledger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Dcp_727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p:cNvSpPr>
            <a:spLocks noGrp="1" noChangeArrowheads="1"/>
          </p:cNvSpPr>
          <p:nvPr>
            <p:ph type="title"/>
          </p:nvPr>
        </p:nvSpPr>
        <p:spPr>
          <a:xfrm>
            <a:off x="1676400" y="76200"/>
            <a:ext cx="5334000" cy="838200"/>
          </a:xfrm>
          <a:solidFill>
            <a:schemeClr val="bg2">
              <a:alpha val="17999"/>
            </a:schemeClr>
          </a:solidFill>
        </p:spPr>
        <p:txBody>
          <a:bodyPr/>
          <a:lstStyle/>
          <a:p>
            <a:r>
              <a:rPr lang="en-US" altLang="en-US">
                <a:solidFill>
                  <a:srgbClr val="FFFF00"/>
                </a:solidFill>
                <a:effectLst>
                  <a:outerShdw blurRad="38100" dist="38100" dir="2700000" algn="tl">
                    <a:srgbClr val="000000"/>
                  </a:outerShdw>
                </a:effectLst>
              </a:rPr>
              <a:t>Organization</a:t>
            </a:r>
          </a:p>
        </p:txBody>
      </p:sp>
      <p:sp>
        <p:nvSpPr>
          <p:cNvPr id="8196" name="Rectangle 4"/>
          <p:cNvSpPr>
            <a:spLocks noGrp="1" noChangeArrowheads="1"/>
          </p:cNvSpPr>
          <p:nvPr>
            <p:ph type="body" idx="1"/>
          </p:nvPr>
        </p:nvSpPr>
        <p:spPr>
          <a:xfrm>
            <a:off x="457200" y="1066800"/>
            <a:ext cx="8229600" cy="5791200"/>
          </a:xfrm>
          <a:solidFill>
            <a:schemeClr val="bg2">
              <a:alpha val="48000"/>
            </a:schemeClr>
          </a:solidFill>
          <a:ln/>
        </p:spPr>
        <p:txBody>
          <a:bodyPr/>
          <a:lstStyle/>
          <a:p>
            <a:pPr>
              <a:lnSpc>
                <a:spcPct val="90000"/>
              </a:lnSpc>
            </a:pPr>
            <a:r>
              <a:rPr lang="en-US" altLang="en-US" sz="2800">
                <a:solidFill>
                  <a:srgbClr val="FFFF00"/>
                </a:solidFill>
                <a:effectLst>
                  <a:outerShdw blurRad="38100" dist="38100" dir="2700000" algn="tl">
                    <a:srgbClr val="000000"/>
                  </a:outerShdw>
                </a:effectLst>
              </a:rPr>
              <a:t>On 9</a:t>
            </a:r>
            <a:r>
              <a:rPr lang="en-US" altLang="en-US" sz="2800" baseline="30000">
                <a:solidFill>
                  <a:srgbClr val="FFFF00"/>
                </a:solidFill>
                <a:effectLst>
                  <a:outerShdw blurRad="38100" dist="38100" dir="2700000" algn="tl">
                    <a:srgbClr val="000000"/>
                  </a:outerShdw>
                </a:effectLst>
              </a:rPr>
              <a:t>th</a:t>
            </a:r>
            <a:r>
              <a:rPr lang="en-US" altLang="en-US" sz="2800">
                <a:solidFill>
                  <a:srgbClr val="FFFF00"/>
                </a:solidFill>
                <a:effectLst>
                  <a:outerShdw blurRad="38100" dist="38100" dir="2700000" algn="tl">
                    <a:srgbClr val="000000"/>
                  </a:outerShdw>
                </a:effectLst>
              </a:rPr>
              <a:t> of November, 1669, articles of faith were drawn up.</a:t>
            </a:r>
          </a:p>
          <a:p>
            <a:pPr>
              <a:lnSpc>
                <a:spcPct val="90000"/>
              </a:lnSpc>
            </a:pPr>
            <a:r>
              <a:rPr lang="en-US" altLang="en-US" sz="2800">
                <a:solidFill>
                  <a:srgbClr val="FFFF00"/>
                </a:solidFill>
                <a:effectLst>
                  <a:outerShdw blurRad="38100" dist="38100" dir="2700000" algn="tl">
                    <a:srgbClr val="000000"/>
                  </a:outerShdw>
                </a:effectLst>
              </a:rPr>
              <a:t>“The Confession off ffaith held forth by the Church off Christ  . . .”</a:t>
            </a:r>
          </a:p>
          <a:p>
            <a:pPr>
              <a:lnSpc>
                <a:spcPct val="90000"/>
              </a:lnSpc>
            </a:pPr>
            <a:r>
              <a:rPr lang="en-US" altLang="en-US" sz="2800">
                <a:solidFill>
                  <a:srgbClr val="FFFF00"/>
                </a:solidFill>
                <a:effectLst>
                  <a:outerShdw blurRad="38100" dist="38100" dir="2700000" algn="tl">
                    <a:srgbClr val="000000"/>
                  </a:outerShdw>
                </a:effectLst>
              </a:rPr>
              <a:t>Some Things The Lengthy document claims:</a:t>
            </a:r>
          </a:p>
          <a:p>
            <a:pPr lvl="1">
              <a:lnSpc>
                <a:spcPct val="90000"/>
              </a:lnSpc>
            </a:pPr>
            <a:r>
              <a:rPr lang="en-US" altLang="en-US" sz="2400">
                <a:solidFill>
                  <a:srgbClr val="FFFF00"/>
                </a:solidFill>
                <a:effectLst>
                  <a:outerShdw blurRad="38100" dist="38100" dir="2700000" algn="tl">
                    <a:srgbClr val="000000"/>
                  </a:outerShdw>
                </a:effectLst>
              </a:rPr>
              <a:t>“The way of Separation from the world is the way off god.”</a:t>
            </a:r>
          </a:p>
          <a:p>
            <a:pPr lvl="1">
              <a:lnSpc>
                <a:spcPct val="90000"/>
              </a:lnSpc>
            </a:pPr>
            <a:r>
              <a:rPr lang="en-US" altLang="en-US" sz="2400">
                <a:solidFill>
                  <a:srgbClr val="FFFF00"/>
                </a:solidFill>
                <a:effectLst>
                  <a:outerShdw blurRad="38100" dist="38100" dir="2700000" algn="tl">
                    <a:srgbClr val="000000"/>
                  </a:outerShdw>
                </a:effectLst>
              </a:rPr>
              <a:t>“with us is a door wide enough to entertaine every Sonn of ye lord of glory, we dare not barr the dore against any honest soule …desieringe much that we may all be helpful to each other…our table is large enough and provision suited for children, younge men and ffathers amonge the flock of Christ that shall consent with us and desier to sit down with us or amongst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20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6">
                                            <p:txEl>
                                              <p:pRg st="0" end="0"/>
                                            </p:txEl>
                                          </p:spTgt>
                                        </p:tgtEl>
                                        <p:attrNameLst>
                                          <p:attrName>style.visibility</p:attrName>
                                        </p:attrNameLst>
                                      </p:cBhvr>
                                      <p:to>
                                        <p:strVal val="visible"/>
                                      </p:to>
                                    </p:set>
                                    <p:animEffect transition="in" filter="fade">
                                      <p:cBhvr>
                                        <p:cTn id="12" dur="2000"/>
                                        <p:tgtEl>
                                          <p:spTgt spid="819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96">
                                            <p:bg/>
                                          </p:spTgt>
                                        </p:tgtEl>
                                        <p:attrNameLst>
                                          <p:attrName>style.visibility</p:attrName>
                                        </p:attrNameLst>
                                      </p:cBhvr>
                                      <p:to>
                                        <p:strVal val="visible"/>
                                      </p:to>
                                    </p:set>
                                    <p:animEffect transition="in" filter="fade">
                                      <p:cBhvr>
                                        <p:cTn id="15" dur="2000"/>
                                        <p:tgtEl>
                                          <p:spTgt spid="8196">
                                            <p:bg/>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196">
                                            <p:txEl>
                                              <p:pRg st="1" end="1"/>
                                            </p:txEl>
                                          </p:spTgt>
                                        </p:tgtEl>
                                        <p:attrNameLst>
                                          <p:attrName>style.visibility</p:attrName>
                                        </p:attrNameLst>
                                      </p:cBhvr>
                                      <p:to>
                                        <p:strVal val="visible"/>
                                      </p:to>
                                    </p:set>
                                    <p:animEffect transition="in" filter="fade">
                                      <p:cBhvr>
                                        <p:cTn id="20" dur="2000"/>
                                        <p:tgtEl>
                                          <p:spTgt spid="8196">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6">
                                            <p:txEl>
                                              <p:pRg st="2" end="2"/>
                                            </p:txEl>
                                          </p:spTgt>
                                        </p:tgtEl>
                                        <p:attrNameLst>
                                          <p:attrName>style.visibility</p:attrName>
                                        </p:attrNameLst>
                                      </p:cBhvr>
                                      <p:to>
                                        <p:strVal val="visible"/>
                                      </p:to>
                                    </p:set>
                                    <p:animEffect transition="in" filter="fade">
                                      <p:cBhvr>
                                        <p:cTn id="25" dur="2000"/>
                                        <p:tgtEl>
                                          <p:spTgt spid="8196">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6">
                                            <p:txEl>
                                              <p:pRg st="3" end="3"/>
                                            </p:txEl>
                                          </p:spTgt>
                                        </p:tgtEl>
                                        <p:attrNameLst>
                                          <p:attrName>style.visibility</p:attrName>
                                        </p:attrNameLst>
                                      </p:cBhvr>
                                      <p:to>
                                        <p:strVal val="visible"/>
                                      </p:to>
                                    </p:set>
                                    <p:animEffect transition="in" filter="fade">
                                      <p:cBhvr>
                                        <p:cTn id="30" dur="2000"/>
                                        <p:tgtEl>
                                          <p:spTgt spid="8196">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6">
                                            <p:txEl>
                                              <p:pRg st="4" end="4"/>
                                            </p:txEl>
                                          </p:spTgt>
                                        </p:tgtEl>
                                        <p:attrNameLst>
                                          <p:attrName>style.visibility</p:attrName>
                                        </p:attrNameLst>
                                      </p:cBhvr>
                                      <p:to>
                                        <p:strVal val="visible"/>
                                      </p:to>
                                    </p:set>
                                    <p:animEffect transition="in" filter="fade">
                                      <p:cBhvr>
                                        <p:cTn id="35" dur="2000"/>
                                        <p:tgtEl>
                                          <p:spTgt spid="81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uiExpand="1" build="p" bldLvl="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Dcp_727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title"/>
          </p:nvPr>
        </p:nvSpPr>
        <p:spPr>
          <a:xfrm>
            <a:off x="1676400" y="76200"/>
            <a:ext cx="5334000" cy="685800"/>
          </a:xfrm>
          <a:solidFill>
            <a:schemeClr val="bg2">
              <a:alpha val="17999"/>
            </a:schemeClr>
          </a:solidFill>
        </p:spPr>
        <p:txBody>
          <a:bodyPr/>
          <a:lstStyle/>
          <a:p>
            <a:r>
              <a:rPr lang="en-US" altLang="en-US" sz="4000">
                <a:solidFill>
                  <a:srgbClr val="FFFF00"/>
                </a:solidFill>
                <a:effectLst>
                  <a:outerShdw blurRad="38100" dist="38100" dir="2700000" algn="tl">
                    <a:srgbClr val="000000"/>
                  </a:outerShdw>
                </a:effectLst>
              </a:rPr>
              <a:t>Organization</a:t>
            </a:r>
          </a:p>
        </p:txBody>
      </p:sp>
      <p:sp>
        <p:nvSpPr>
          <p:cNvPr id="9220" name="Rectangle 4"/>
          <p:cNvSpPr>
            <a:spLocks noGrp="1" noChangeArrowheads="1"/>
          </p:cNvSpPr>
          <p:nvPr>
            <p:ph type="body" idx="1"/>
          </p:nvPr>
        </p:nvSpPr>
        <p:spPr>
          <a:xfrm>
            <a:off x="152400" y="762000"/>
            <a:ext cx="8763000" cy="5943600"/>
          </a:xfrm>
          <a:solidFill>
            <a:schemeClr val="bg2">
              <a:alpha val="48000"/>
            </a:schemeClr>
          </a:solidFill>
          <a:ln/>
        </p:spPr>
        <p:txBody>
          <a:bodyPr/>
          <a:lstStyle/>
          <a:p>
            <a:pPr>
              <a:lnSpc>
                <a:spcPct val="85000"/>
              </a:lnSpc>
            </a:pPr>
            <a:r>
              <a:rPr lang="en-US" altLang="en-US" sz="2600">
                <a:solidFill>
                  <a:srgbClr val="FFFF00"/>
                </a:solidFill>
                <a:effectLst>
                  <a:outerShdw blurRad="38100" dist="38100" dir="2700000" algn="tl">
                    <a:srgbClr val="000000"/>
                  </a:outerShdw>
                </a:effectLst>
              </a:rPr>
              <a:t>Seven Basic Principles Of Faith Were Listed According To Tottlebank Historian Foster Sutherland, 1969:</a:t>
            </a:r>
          </a:p>
          <a:p>
            <a:pPr lvl="1">
              <a:lnSpc>
                <a:spcPct val="85000"/>
              </a:lnSpc>
            </a:pPr>
            <a:r>
              <a:rPr lang="en-US" altLang="en-US" sz="2400">
                <a:solidFill>
                  <a:srgbClr val="FFFF00"/>
                </a:solidFill>
                <a:effectLst>
                  <a:outerShdw blurRad="38100" dist="38100" dir="2700000" algn="tl">
                    <a:srgbClr val="000000"/>
                  </a:outerShdw>
                </a:effectLst>
              </a:rPr>
              <a:t>Repentance, Faith, Baptism of water and the spirit, laying on of hands, resurrection of the dead and eternal judgement.</a:t>
            </a:r>
          </a:p>
          <a:p>
            <a:pPr lvl="1">
              <a:lnSpc>
                <a:spcPct val="85000"/>
              </a:lnSpc>
            </a:pPr>
            <a:r>
              <a:rPr lang="en-US" altLang="en-US" sz="2400">
                <a:solidFill>
                  <a:srgbClr val="FFFF00"/>
                </a:solidFill>
                <a:effectLst>
                  <a:outerShdw blurRad="38100" dist="38100" dir="2700000" algn="tl">
                    <a:srgbClr val="000000"/>
                  </a:outerShdw>
                </a:effectLst>
              </a:rPr>
              <a:t>Thankfulness to God and willingness to be the praise of His grace.</a:t>
            </a:r>
          </a:p>
          <a:p>
            <a:pPr lvl="1">
              <a:lnSpc>
                <a:spcPct val="85000"/>
              </a:lnSpc>
            </a:pPr>
            <a:r>
              <a:rPr lang="en-US" altLang="en-US" sz="2400">
                <a:solidFill>
                  <a:srgbClr val="FFFF00"/>
                </a:solidFill>
                <a:effectLst>
                  <a:outerShdw blurRad="38100" dist="38100" dir="2700000" algn="tl">
                    <a:srgbClr val="000000"/>
                  </a:outerShdw>
                </a:effectLst>
              </a:rPr>
              <a:t>Dear love and affection to all saints.</a:t>
            </a:r>
          </a:p>
          <a:p>
            <a:pPr lvl="1">
              <a:lnSpc>
                <a:spcPct val="85000"/>
              </a:lnSpc>
            </a:pPr>
            <a:r>
              <a:rPr lang="en-US" altLang="en-US" sz="2400">
                <a:solidFill>
                  <a:srgbClr val="FFFF00"/>
                </a:solidFill>
                <a:effectLst>
                  <a:outerShdw blurRad="38100" dist="38100" dir="2700000" algn="tl">
                    <a:srgbClr val="000000"/>
                  </a:outerShdw>
                </a:effectLst>
              </a:rPr>
              <a:t>The chiefest tie and bond is the bond of love, Christian, heavenly and unfeigned love.</a:t>
            </a:r>
          </a:p>
          <a:p>
            <a:pPr lvl="1">
              <a:lnSpc>
                <a:spcPct val="85000"/>
              </a:lnSpc>
            </a:pPr>
            <a:r>
              <a:rPr lang="en-US" altLang="en-US" sz="2400">
                <a:solidFill>
                  <a:srgbClr val="FFFF00"/>
                </a:solidFill>
                <a:effectLst>
                  <a:outerShdw blurRad="38100" dist="38100" dir="2700000" algn="tl">
                    <a:srgbClr val="000000"/>
                  </a:outerShdw>
                </a:effectLst>
              </a:rPr>
              <a:t>The word of Christ is the utmost boundary of liberty.</a:t>
            </a:r>
          </a:p>
          <a:p>
            <a:pPr lvl="1">
              <a:lnSpc>
                <a:spcPct val="85000"/>
              </a:lnSpc>
            </a:pPr>
            <a:r>
              <a:rPr lang="en-US" altLang="en-US" sz="2400">
                <a:solidFill>
                  <a:srgbClr val="FFFF00"/>
                </a:solidFill>
                <a:effectLst>
                  <a:outerShdw blurRad="38100" dist="38100" dir="2700000" algn="tl">
                    <a:srgbClr val="000000"/>
                  </a:outerShdw>
                </a:effectLst>
              </a:rPr>
              <a:t>“We desire and expect to receive help in our weakness and from another by the watchful aid of one another and the faithful reprehension and admonition one of another.”</a:t>
            </a:r>
          </a:p>
          <a:p>
            <a:pPr lvl="1">
              <a:lnSpc>
                <a:spcPct val="85000"/>
              </a:lnSpc>
            </a:pPr>
            <a:r>
              <a:rPr lang="en-US" altLang="en-US" sz="2400">
                <a:solidFill>
                  <a:srgbClr val="FFFF00"/>
                </a:solidFill>
                <a:effectLst>
                  <a:outerShdw blurRad="38100" dist="38100" dir="2700000" algn="tl">
                    <a:srgbClr val="000000"/>
                  </a:outerShdw>
                </a:effectLst>
              </a:rPr>
              <a:t>Everything is to be referred to God and Christ, and when all is done they are to say, “Not unto us but unto Thy name be praise.”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fade">
                                      <p:cBhvr>
                                        <p:cTn id="7" dur="2000"/>
                                        <p:tgtEl>
                                          <p:spTgt spid="9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Effect transition="in" filter="fade">
                                      <p:cBhvr>
                                        <p:cTn id="12" dur="2000"/>
                                        <p:tgtEl>
                                          <p:spTgt spid="92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0">
                                            <p:txEl>
                                              <p:pRg st="2" end="2"/>
                                            </p:txEl>
                                          </p:spTgt>
                                        </p:tgtEl>
                                        <p:attrNameLst>
                                          <p:attrName>style.visibility</p:attrName>
                                        </p:attrNameLst>
                                      </p:cBhvr>
                                      <p:to>
                                        <p:strVal val="visible"/>
                                      </p:to>
                                    </p:set>
                                    <p:animEffect transition="in" filter="fade">
                                      <p:cBhvr>
                                        <p:cTn id="17" dur="2000"/>
                                        <p:tgtEl>
                                          <p:spTgt spid="92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0">
                                            <p:txEl>
                                              <p:pRg st="3" end="3"/>
                                            </p:txEl>
                                          </p:spTgt>
                                        </p:tgtEl>
                                        <p:attrNameLst>
                                          <p:attrName>style.visibility</p:attrName>
                                        </p:attrNameLst>
                                      </p:cBhvr>
                                      <p:to>
                                        <p:strVal val="visible"/>
                                      </p:to>
                                    </p:set>
                                    <p:animEffect transition="in" filter="fade">
                                      <p:cBhvr>
                                        <p:cTn id="22" dur="2000"/>
                                        <p:tgtEl>
                                          <p:spTgt spid="922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20">
                                            <p:txEl>
                                              <p:pRg st="4" end="4"/>
                                            </p:txEl>
                                          </p:spTgt>
                                        </p:tgtEl>
                                        <p:attrNameLst>
                                          <p:attrName>style.visibility</p:attrName>
                                        </p:attrNameLst>
                                      </p:cBhvr>
                                      <p:to>
                                        <p:strVal val="visible"/>
                                      </p:to>
                                    </p:set>
                                    <p:animEffect transition="in" filter="fade">
                                      <p:cBhvr>
                                        <p:cTn id="27" dur="2000"/>
                                        <p:tgtEl>
                                          <p:spTgt spid="922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20">
                                            <p:txEl>
                                              <p:pRg st="5" end="5"/>
                                            </p:txEl>
                                          </p:spTgt>
                                        </p:tgtEl>
                                        <p:attrNameLst>
                                          <p:attrName>style.visibility</p:attrName>
                                        </p:attrNameLst>
                                      </p:cBhvr>
                                      <p:to>
                                        <p:strVal val="visible"/>
                                      </p:to>
                                    </p:set>
                                    <p:animEffect transition="in" filter="fade">
                                      <p:cBhvr>
                                        <p:cTn id="32" dur="2000"/>
                                        <p:tgtEl>
                                          <p:spTgt spid="922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20">
                                            <p:txEl>
                                              <p:pRg st="6" end="6"/>
                                            </p:txEl>
                                          </p:spTgt>
                                        </p:tgtEl>
                                        <p:attrNameLst>
                                          <p:attrName>style.visibility</p:attrName>
                                        </p:attrNameLst>
                                      </p:cBhvr>
                                      <p:to>
                                        <p:strVal val="visible"/>
                                      </p:to>
                                    </p:set>
                                    <p:animEffect transition="in" filter="fade">
                                      <p:cBhvr>
                                        <p:cTn id="37" dur="2000"/>
                                        <p:tgtEl>
                                          <p:spTgt spid="922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220">
                                            <p:txEl>
                                              <p:pRg st="7" end="7"/>
                                            </p:txEl>
                                          </p:spTgt>
                                        </p:tgtEl>
                                        <p:attrNameLst>
                                          <p:attrName>style.visibility</p:attrName>
                                        </p:attrNameLst>
                                      </p:cBhvr>
                                      <p:to>
                                        <p:strVal val="visible"/>
                                      </p:to>
                                    </p:set>
                                    <p:animEffect transition="in" filter="fade">
                                      <p:cBhvr>
                                        <p:cTn id="42" dur="2000"/>
                                        <p:tgtEl>
                                          <p:spTgt spid="9220">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220">
                                            <p:bg/>
                                          </p:spTgt>
                                        </p:tgtEl>
                                        <p:attrNameLst>
                                          <p:attrName>style.visibility</p:attrName>
                                        </p:attrNameLst>
                                      </p:cBhvr>
                                      <p:to>
                                        <p:strVal val="visible"/>
                                      </p:to>
                                    </p:set>
                                    <p:animEffect transition="in" filter="fade">
                                      <p:cBhvr>
                                        <p:cTn id="45" dur="2000"/>
                                        <p:tgtEl>
                                          <p:spTgt spid="922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bldLvl="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Dcp_727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9" name="Rectangle 3"/>
          <p:cNvSpPr>
            <a:spLocks noGrp="1" noChangeArrowheads="1"/>
          </p:cNvSpPr>
          <p:nvPr>
            <p:ph type="title"/>
          </p:nvPr>
        </p:nvSpPr>
        <p:spPr>
          <a:xfrm>
            <a:off x="1676400" y="76200"/>
            <a:ext cx="5334000" cy="838200"/>
          </a:xfrm>
          <a:solidFill>
            <a:schemeClr val="bg2">
              <a:alpha val="17999"/>
            </a:schemeClr>
          </a:solidFill>
        </p:spPr>
        <p:txBody>
          <a:bodyPr/>
          <a:lstStyle/>
          <a:p>
            <a:r>
              <a:rPr lang="en-US" altLang="en-US">
                <a:solidFill>
                  <a:srgbClr val="FFFF00"/>
                </a:solidFill>
                <a:effectLst>
                  <a:outerShdw blurRad="38100" dist="38100" dir="2700000" algn="tl">
                    <a:srgbClr val="000000"/>
                  </a:outerShdw>
                </a:effectLst>
              </a:rPr>
              <a:t>Organization</a:t>
            </a:r>
          </a:p>
        </p:txBody>
      </p:sp>
      <p:sp>
        <p:nvSpPr>
          <p:cNvPr id="14340" name="Rectangle 4"/>
          <p:cNvSpPr>
            <a:spLocks noGrp="1" noChangeArrowheads="1"/>
          </p:cNvSpPr>
          <p:nvPr>
            <p:ph type="body" idx="1"/>
          </p:nvPr>
        </p:nvSpPr>
        <p:spPr>
          <a:xfrm>
            <a:off x="228600" y="1143000"/>
            <a:ext cx="8610600" cy="5257800"/>
          </a:xfrm>
          <a:solidFill>
            <a:schemeClr val="bg2">
              <a:alpha val="48000"/>
            </a:schemeClr>
          </a:solidFill>
          <a:ln/>
        </p:spPr>
        <p:txBody>
          <a:bodyPr/>
          <a:lstStyle/>
          <a:p>
            <a:pPr>
              <a:lnSpc>
                <a:spcPct val="90000"/>
              </a:lnSpc>
            </a:pPr>
            <a:r>
              <a:rPr lang="en-US" altLang="en-US" sz="3000">
                <a:solidFill>
                  <a:srgbClr val="FFFF00"/>
                </a:solidFill>
                <a:effectLst>
                  <a:outerShdw blurRad="38100" dist="38100" dir="2700000" algn="tl">
                    <a:srgbClr val="000000"/>
                  </a:outerShdw>
                </a:effectLst>
              </a:rPr>
              <a:t>Infant baptism vs. adult baptism is not discussed in the book of faith.</a:t>
            </a:r>
          </a:p>
          <a:p>
            <a:pPr>
              <a:lnSpc>
                <a:spcPct val="90000"/>
              </a:lnSpc>
            </a:pPr>
            <a:endParaRPr lang="en-US" altLang="en-US" sz="3000">
              <a:solidFill>
                <a:srgbClr val="FFFF00"/>
              </a:solidFill>
              <a:effectLst>
                <a:outerShdw blurRad="38100" dist="38100" dir="2700000" algn="tl">
                  <a:srgbClr val="000000"/>
                </a:outerShdw>
              </a:effectLst>
            </a:endParaRPr>
          </a:p>
          <a:p>
            <a:pPr>
              <a:lnSpc>
                <a:spcPct val="90000"/>
              </a:lnSpc>
            </a:pPr>
            <a:r>
              <a:rPr lang="en-US" altLang="en-US" sz="3000">
                <a:solidFill>
                  <a:srgbClr val="FFFF00"/>
                </a:solidFill>
                <a:effectLst>
                  <a:outerShdw blurRad="38100" dist="38100" dir="2700000" algn="tl">
                    <a:srgbClr val="000000"/>
                  </a:outerShdw>
                </a:effectLst>
              </a:rPr>
              <a:t>They claimed church autonomy, having rights to its own affairs, claiming freedom to choose its own officers, to examine disagreements or “matters of scandall any way arrising amonge themselfes,”and to discipline if necessary by suspension, “on occation of obstinace and wilfull persistinge in any ennormous sinn,” with exclusion as the final resort.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2000"/>
                                        <p:tgtEl>
                                          <p:spTgt spid="143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0">
                                            <p:txEl>
                                              <p:pRg st="2" end="2"/>
                                            </p:txEl>
                                          </p:spTgt>
                                        </p:tgtEl>
                                        <p:attrNameLst>
                                          <p:attrName>style.visibility</p:attrName>
                                        </p:attrNameLst>
                                      </p:cBhvr>
                                      <p:to>
                                        <p:strVal val="visible"/>
                                      </p:to>
                                    </p:set>
                                    <p:animEffect transition="in" filter="fade">
                                      <p:cBhvr>
                                        <p:cTn id="12" dur="2000"/>
                                        <p:tgtEl>
                                          <p:spTgt spid="14340">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340">
                                            <p:bg/>
                                          </p:spTgt>
                                        </p:tgtEl>
                                        <p:attrNameLst>
                                          <p:attrName>style.visibility</p:attrName>
                                        </p:attrNameLst>
                                      </p:cBhvr>
                                      <p:to>
                                        <p:strVal val="visible"/>
                                      </p:to>
                                    </p:set>
                                    <p:animEffect transition="in" filter="fade">
                                      <p:cBhvr>
                                        <p:cTn id="15" dur="2000"/>
                                        <p:tgtEl>
                                          <p:spTgt spid="1434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bldLvl="2"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832</Words>
  <Application>Microsoft Macintosh PowerPoint</Application>
  <PresentationFormat>On-screen Show (4:3)</PresentationFormat>
  <Paragraphs>53</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GothicE</vt:lpstr>
      <vt:lpstr>Default Design</vt:lpstr>
      <vt:lpstr>Tottlebank Church</vt:lpstr>
      <vt:lpstr>Attempting Restoration</vt:lpstr>
      <vt:lpstr>Escape To Remote Areas</vt:lpstr>
      <vt:lpstr>England’s Lake District</vt:lpstr>
      <vt:lpstr>The Ledger</vt:lpstr>
      <vt:lpstr>The Ledger</vt:lpstr>
      <vt:lpstr>Organization</vt:lpstr>
      <vt:lpstr>Organization</vt:lpstr>
      <vt:lpstr>Organization</vt:lpstr>
      <vt:lpstr>Outside Influences</vt:lpstr>
      <vt:lpstr>The Kirkby Church Planted</vt:lpstr>
      <vt:lpstr>Kirkby Church of Christ</vt:lpstr>
      <vt:lpstr>Kirkby Part In Digression</vt:lpstr>
      <vt:lpstr>William Robinson</vt:lpstr>
      <vt:lpstr>William M. McDougall Of Prospect Cottage Kirkby In Furness (Late Of Wigan) A Faithful Pastor And True Evangelist Honoured By God In The Upbuilding Of His People And The Conversion Of Many Souls He Died February 28, 1882 Aged 64 Years </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Tottlebank Church</dc:title>
  <dc:creator>Scott Harp</dc:creator>
  <cp:lastModifiedBy>Scott Harp</cp:lastModifiedBy>
  <cp:revision>13</cp:revision>
  <dcterms:created xsi:type="dcterms:W3CDTF">2006-11-15T16:27:16Z</dcterms:created>
  <dcterms:modified xsi:type="dcterms:W3CDTF">2018-01-15T14:07:18Z</dcterms:modified>
</cp:coreProperties>
</file>